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1097" r:id="rId3"/>
    <p:sldId id="1129" r:id="rId4"/>
    <p:sldId id="1130" r:id="rId5"/>
    <p:sldId id="1131" r:id="rId6"/>
    <p:sldId id="1132" r:id="rId7"/>
    <p:sldId id="1133" r:id="rId8"/>
    <p:sldId id="1134" r:id="rId9"/>
    <p:sldId id="1128" r:id="rId10"/>
    <p:sldId id="1137" r:id="rId11"/>
    <p:sldId id="1138" r:id="rId12"/>
    <p:sldId id="1139" r:id="rId13"/>
    <p:sldId id="1140" r:id="rId14"/>
    <p:sldId id="1141" r:id="rId15"/>
    <p:sldId id="1142" r:id="rId16"/>
    <p:sldId id="1143" r:id="rId17"/>
    <p:sldId id="1144" r:id="rId18"/>
    <p:sldId id="1145" r:id="rId19"/>
    <p:sldId id="1146" r:id="rId20"/>
    <p:sldId id="1147" r:id="rId21"/>
    <p:sldId id="1148" r:id="rId22"/>
    <p:sldId id="1149" r:id="rId23"/>
    <p:sldId id="1150" r:id="rId24"/>
    <p:sldId id="1151" r:id="rId25"/>
    <p:sldId id="1152" r:id="rId26"/>
    <p:sldId id="811" r:id="rId27"/>
    <p:sldId id="834" r:id="rId28"/>
    <p:sldId id="280" r:id="rId2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65" autoAdjust="0"/>
    <p:restoredTop sz="94660"/>
  </p:normalViewPr>
  <p:slideViewPr>
    <p:cSldViewPr snapToGrid="0">
      <p:cViewPr varScale="1">
        <p:scale>
          <a:sx n="52" d="100"/>
          <a:sy n="52" d="100"/>
        </p:scale>
        <p:origin x="114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3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B99C2-1388-4AEF-8E03-C670B325B90C}" type="datetimeFigureOut">
              <a:rPr lang="uk-UA" smtClean="0"/>
              <a:t>27.02.2022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8DAAB4-1A91-4A07-BE17-DA5C19C980E8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86018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F25FA-2F7C-45E5-A989-A66130FB9014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77869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5F24D-A55A-4DB1-A996-6BFEB4DA6B4F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5673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5F24D-A55A-4DB1-A996-6BFEB4DA6B4F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39408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кутник 6">
            <a:extLst>
              <a:ext uri="{FF2B5EF4-FFF2-40B4-BE49-F238E27FC236}">
                <a16:creationId xmlns:a16="http://schemas.microsoft.com/office/drawing/2014/main" id="{331DFE17-D48A-4B4D-94D9-4B067694EDFF}"/>
              </a:ext>
            </a:extLst>
          </p:cNvPr>
          <p:cNvSpPr/>
          <p:nvPr userDrawn="1"/>
        </p:nvSpPr>
        <p:spPr>
          <a:xfrm>
            <a:off x="0" y="938151"/>
            <a:ext cx="12192000" cy="4870506"/>
          </a:xfrm>
          <a:prstGeom prst="rect">
            <a:avLst/>
          </a:prstGeom>
          <a:gradFill flip="none" rotWithShape="1">
            <a:gsLst>
              <a:gs pos="0">
                <a:srgbClr val="3366CC">
                  <a:shade val="30000"/>
                  <a:satMod val="115000"/>
                </a:srgbClr>
              </a:gs>
              <a:gs pos="50000">
                <a:srgbClr val="3366CC">
                  <a:shade val="67500"/>
                  <a:satMod val="115000"/>
                </a:srgbClr>
              </a:gs>
              <a:gs pos="100000">
                <a:srgbClr val="3366CC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4117594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72FEE27C-44FE-4E59-9D14-7C6E8244A20B}"/>
              </a:ext>
            </a:extLst>
          </p:cNvPr>
          <p:cNvSpPr/>
          <p:nvPr userDrawn="1"/>
        </p:nvSpPr>
        <p:spPr>
          <a:xfrm>
            <a:off x="0" y="-1"/>
            <a:ext cx="12192000" cy="769441"/>
          </a:xfrm>
          <a:prstGeom prst="rect">
            <a:avLst/>
          </a:prstGeom>
          <a:gradFill flip="none" rotWithShape="1">
            <a:gsLst>
              <a:gs pos="0">
                <a:srgbClr val="3366CC">
                  <a:shade val="30000"/>
                  <a:satMod val="115000"/>
                </a:srgbClr>
              </a:gs>
              <a:gs pos="50000">
                <a:srgbClr val="3366CC">
                  <a:shade val="67500"/>
                  <a:satMod val="115000"/>
                </a:srgbClr>
              </a:gs>
              <a:gs pos="100000">
                <a:srgbClr val="3366CC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193485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B57A06DC-3680-4615-BFFA-414C37B6F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dirty="0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DF8E73F9-B509-4A34-8324-68B392F3B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 dirty="0"/>
              <a:t>Клацніть, щоб відредагувати стилі зразків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</a:p>
        </p:txBody>
      </p:sp>
    </p:spTree>
    <p:extLst>
      <p:ext uri="{BB962C8B-B14F-4D97-AF65-F5344CB8AC3E}">
        <p14:creationId xmlns:p14="http://schemas.microsoft.com/office/powerpoint/2010/main" val="880875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A7D70B-87F2-4976-BF01-4543D323C028}"/>
              </a:ext>
            </a:extLst>
          </p:cNvPr>
          <p:cNvSpPr txBox="1"/>
          <p:nvPr/>
        </p:nvSpPr>
        <p:spPr>
          <a:xfrm>
            <a:off x="451576" y="1757773"/>
            <a:ext cx="5644424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6000" b="1" noProof="1">
                <a:solidFill>
                  <a:schemeClr val="bg1"/>
                </a:solidFill>
                <a:ea typeface="Verdana" panose="020B0604030504040204" pitchFamily="34" charset="0"/>
                <a:cs typeface="Arial" panose="020B0604020202020204" pitchFamily="34" charset="0"/>
              </a:rPr>
              <a:t>Місяць – природний супутник Землі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E24E09B2-6EC2-4250-80B5-5CF75AE3B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22"/>
          <a:stretch/>
        </p:blipFill>
        <p:spPr>
          <a:xfrm>
            <a:off x="6955633" y="991478"/>
            <a:ext cx="5109367" cy="472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6437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6A69C-EEE1-4C93-ABBC-70E3D53E0BD4}"/>
              </a:ext>
            </a:extLst>
          </p:cNvPr>
          <p:cNvSpPr txBox="1"/>
          <p:nvPr/>
        </p:nvSpPr>
        <p:spPr>
          <a:xfrm>
            <a:off x="179521" y="-31877"/>
            <a:ext cx="11859549" cy="79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4222">
              <a:defRPr/>
            </a:pPr>
            <a:r>
              <a:rPr lang="uk-UA" sz="4400" b="1" kern="0" dirty="0">
                <a:solidFill>
                  <a:prstClr val="white"/>
                </a:solidFill>
              </a:rPr>
              <a:t>Дослідження поверхні місяця</a:t>
            </a:r>
          </a:p>
        </p:txBody>
      </p:sp>
      <p:sp>
        <p:nvSpPr>
          <p:cNvPr id="8" name="Button Color - Down">
            <a:extLst>
              <a:ext uri="{FF2B5EF4-FFF2-40B4-BE49-F238E27FC236}">
                <a16:creationId xmlns:a16="http://schemas.microsoft.com/office/drawing/2014/main" id="{D9CEDD4C-FFF2-4628-ACC0-7EF855D7930D}"/>
              </a:ext>
            </a:extLst>
          </p:cNvPr>
          <p:cNvSpPr/>
          <p:nvPr/>
        </p:nvSpPr>
        <p:spPr>
          <a:xfrm>
            <a:off x="152931" y="872561"/>
            <a:ext cx="6621150" cy="187453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Висаджуючись на Місяць астронавти одягали спеціальні скафандри. </a:t>
            </a:r>
          </a:p>
        </p:txBody>
      </p:sp>
      <p:sp>
        <p:nvSpPr>
          <p:cNvPr id="9" name="Button Color - Down">
            <a:extLst>
              <a:ext uri="{FF2B5EF4-FFF2-40B4-BE49-F238E27FC236}">
                <a16:creationId xmlns:a16="http://schemas.microsoft.com/office/drawing/2014/main" id="{D6102998-B5C1-4175-B95B-FC95A45A6624}"/>
              </a:ext>
            </a:extLst>
          </p:cNvPr>
          <p:cNvSpPr/>
          <p:nvPr/>
        </p:nvSpPr>
        <p:spPr>
          <a:xfrm>
            <a:off x="152930" y="2855606"/>
            <a:ext cx="6621150" cy="187453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Великий мішок – це апарат для дихання з запасом повітря.</a:t>
            </a:r>
          </a:p>
        </p:txBody>
      </p:sp>
      <p:sp>
        <p:nvSpPr>
          <p:cNvPr id="10" name="Button Color - Down">
            <a:extLst>
              <a:ext uri="{FF2B5EF4-FFF2-40B4-BE49-F238E27FC236}">
                <a16:creationId xmlns:a16="http://schemas.microsoft.com/office/drawing/2014/main" id="{81434098-6932-44E0-80DC-6B33FEC0BBC6}"/>
              </a:ext>
            </a:extLst>
          </p:cNvPr>
          <p:cNvSpPr/>
          <p:nvPr/>
        </p:nvSpPr>
        <p:spPr>
          <a:xfrm>
            <a:off x="152930" y="4838651"/>
            <a:ext cx="6621150" cy="187453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На голові шлем з темним склом щоб захистити очі від сонця</a:t>
            </a:r>
          </a:p>
        </p:txBody>
      </p:sp>
      <p:pic>
        <p:nvPicPr>
          <p:cNvPr id="14" name="Picture 2" descr="Картинки по запросу фото першого астронавта який побував на Місяці">
            <a:extLst>
              <a:ext uri="{FF2B5EF4-FFF2-40B4-BE49-F238E27FC236}">
                <a16:creationId xmlns:a16="http://schemas.microsoft.com/office/drawing/2014/main" id="{F0504817-F511-4A3D-9F61-1152DFC6D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"/>
          <a:stretch/>
        </p:blipFill>
        <p:spPr bwMode="auto">
          <a:xfrm>
            <a:off x="6919240" y="872561"/>
            <a:ext cx="5093242" cy="584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26631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6A69C-EEE1-4C93-ABBC-70E3D53E0BD4}"/>
              </a:ext>
            </a:extLst>
          </p:cNvPr>
          <p:cNvSpPr txBox="1"/>
          <p:nvPr/>
        </p:nvSpPr>
        <p:spPr>
          <a:xfrm>
            <a:off x="179521" y="-31877"/>
            <a:ext cx="11859549" cy="79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4222">
              <a:defRPr/>
            </a:pPr>
            <a:r>
              <a:rPr lang="uk-UA" sz="4400" b="1" kern="0" dirty="0">
                <a:solidFill>
                  <a:prstClr val="white"/>
                </a:solidFill>
              </a:rPr>
              <a:t>Дослідження поверхні місяця</a:t>
            </a:r>
          </a:p>
        </p:txBody>
      </p:sp>
      <p:sp>
        <p:nvSpPr>
          <p:cNvPr id="7" name="Button Color - Down">
            <a:extLst>
              <a:ext uri="{FF2B5EF4-FFF2-40B4-BE49-F238E27FC236}">
                <a16:creationId xmlns:a16="http://schemas.microsoft.com/office/drawing/2014/main" id="{1520C0D0-D247-437D-A71D-517D1EF1B875}"/>
              </a:ext>
            </a:extLst>
          </p:cNvPr>
          <p:cNvSpPr/>
          <p:nvPr/>
        </p:nvSpPr>
        <p:spPr>
          <a:xfrm>
            <a:off x="7074432" y="919635"/>
            <a:ext cx="4964638" cy="580635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На місяці побувало декілька груп учених, які досліджували, брали проби ґрунту. І переміщувалися за допомогою місяцеходів. </a:t>
            </a:r>
          </a:p>
        </p:txBody>
      </p:sp>
      <p:pic>
        <p:nvPicPr>
          <p:cNvPr id="11" name="Picture 3" descr="luna2">
            <a:extLst>
              <a:ext uri="{FF2B5EF4-FFF2-40B4-BE49-F238E27FC236}">
                <a16:creationId xmlns:a16="http://schemas.microsoft.com/office/drawing/2014/main" id="{6564E6CA-2D0B-4957-BA71-D4469F7AB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" t="2097" r="849"/>
          <a:stretch/>
        </p:blipFill>
        <p:spPr bwMode="auto">
          <a:xfrm>
            <a:off x="152931" y="919635"/>
            <a:ext cx="6793969" cy="580635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7008237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6A69C-EEE1-4C93-ABBC-70E3D53E0BD4}"/>
              </a:ext>
            </a:extLst>
          </p:cNvPr>
          <p:cNvSpPr txBox="1"/>
          <p:nvPr/>
        </p:nvSpPr>
        <p:spPr>
          <a:xfrm>
            <a:off x="179521" y="-31877"/>
            <a:ext cx="11859549" cy="79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4222">
              <a:defRPr/>
            </a:pPr>
            <a:r>
              <a:rPr lang="uk-UA" sz="4400" b="1" kern="0" dirty="0">
                <a:solidFill>
                  <a:prstClr val="white"/>
                </a:solidFill>
              </a:rPr>
              <a:t>Дослідження поверхні місяця</a:t>
            </a:r>
          </a:p>
        </p:txBody>
      </p:sp>
      <p:sp>
        <p:nvSpPr>
          <p:cNvPr id="5" name="Button Color - Down">
            <a:extLst>
              <a:ext uri="{FF2B5EF4-FFF2-40B4-BE49-F238E27FC236}">
                <a16:creationId xmlns:a16="http://schemas.microsoft.com/office/drawing/2014/main" id="{3068F0AD-FF97-4FD2-8171-2876C339CBC6}"/>
              </a:ext>
            </a:extLst>
          </p:cNvPr>
          <p:cNvSpPr/>
          <p:nvPr/>
        </p:nvSpPr>
        <p:spPr>
          <a:xfrm>
            <a:off x="179519" y="847162"/>
            <a:ext cx="4626852" cy="586269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На Місяці немає атмосфери і тому ніколи не буває вітру. А це значить, що слід, залишений людьми так і буде там назавжди.</a:t>
            </a:r>
          </a:p>
        </p:txBody>
      </p:sp>
      <p:pic>
        <p:nvPicPr>
          <p:cNvPr id="6" name="Picture 3" descr="Apollo14_new">
            <a:extLst>
              <a:ext uri="{FF2B5EF4-FFF2-40B4-BE49-F238E27FC236}">
                <a16:creationId xmlns:a16="http://schemas.microsoft.com/office/drawing/2014/main" id="{4DE44E31-E153-4FEC-8A0A-E01D7828A1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67658" y="847162"/>
            <a:ext cx="7071411" cy="586269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550791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6A69C-EEE1-4C93-ABBC-70E3D53E0BD4}"/>
              </a:ext>
            </a:extLst>
          </p:cNvPr>
          <p:cNvSpPr txBox="1"/>
          <p:nvPr/>
        </p:nvSpPr>
        <p:spPr>
          <a:xfrm>
            <a:off x="179521" y="-31877"/>
            <a:ext cx="11859549" cy="79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4222">
              <a:defRPr/>
            </a:pPr>
            <a:r>
              <a:rPr lang="uk-UA" sz="4400" b="1" kern="0" dirty="0">
                <a:solidFill>
                  <a:prstClr val="white"/>
                </a:solidFill>
              </a:rPr>
              <a:t>Дослідження поверхні місяця</a:t>
            </a:r>
          </a:p>
        </p:txBody>
      </p:sp>
      <p:sp>
        <p:nvSpPr>
          <p:cNvPr id="7" name="Button Color - Down">
            <a:extLst>
              <a:ext uri="{FF2B5EF4-FFF2-40B4-BE49-F238E27FC236}">
                <a16:creationId xmlns:a16="http://schemas.microsoft.com/office/drawing/2014/main" id="{09543F4F-D089-48A8-A978-BBA1B86195BC}"/>
              </a:ext>
            </a:extLst>
          </p:cNvPr>
          <p:cNvSpPr/>
          <p:nvPr/>
        </p:nvSpPr>
        <p:spPr>
          <a:xfrm>
            <a:off x="7483746" y="919635"/>
            <a:ext cx="4555323" cy="580635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Bef>
                <a:spcPct val="50000"/>
              </a:spcBef>
            </a:pPr>
            <a:r>
              <a:rPr lang="uk-UA" sz="4400" b="1" dirty="0"/>
              <a:t>На Місяці немає повітря. Навіть вдень, коли яскраво світить Сонце, небо залишається чорним і можна розглядати зорі</a:t>
            </a:r>
          </a:p>
        </p:txBody>
      </p:sp>
      <p:pic>
        <p:nvPicPr>
          <p:cNvPr id="8" name="Picture 3" descr="lunohodi1">
            <a:extLst>
              <a:ext uri="{FF2B5EF4-FFF2-40B4-BE49-F238E27FC236}">
                <a16:creationId xmlns:a16="http://schemas.microsoft.com/office/drawing/2014/main" id="{73A73E30-9D60-4F0B-92FA-D918A63392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/>
        </p:blipFill>
        <p:spPr bwMode="auto">
          <a:xfrm>
            <a:off x="179521" y="919636"/>
            <a:ext cx="7159066" cy="580635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64967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6A69C-EEE1-4C93-ABBC-70E3D53E0BD4}"/>
              </a:ext>
            </a:extLst>
          </p:cNvPr>
          <p:cNvSpPr txBox="1"/>
          <p:nvPr/>
        </p:nvSpPr>
        <p:spPr>
          <a:xfrm>
            <a:off x="179521" y="-31877"/>
            <a:ext cx="11859549" cy="79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4222">
              <a:defRPr/>
            </a:pPr>
            <a:r>
              <a:rPr lang="uk-UA" sz="4400" b="1" kern="0" dirty="0">
                <a:solidFill>
                  <a:prstClr val="white"/>
                </a:solidFill>
              </a:rPr>
              <a:t>Фази місяця</a:t>
            </a:r>
          </a:p>
        </p:txBody>
      </p:sp>
      <p:sp>
        <p:nvSpPr>
          <p:cNvPr id="5" name="Button Color - Down">
            <a:extLst>
              <a:ext uri="{FF2B5EF4-FFF2-40B4-BE49-F238E27FC236}">
                <a16:creationId xmlns:a16="http://schemas.microsoft.com/office/drawing/2014/main" id="{416AB980-6C34-4D56-828C-6D4FA012D556}"/>
              </a:ext>
            </a:extLst>
          </p:cNvPr>
          <p:cNvSpPr/>
          <p:nvPr/>
        </p:nvSpPr>
        <p:spPr>
          <a:xfrm>
            <a:off x="179519" y="951891"/>
            <a:ext cx="11859550" cy="83039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Чому місяць змінює свій вигляд?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F91E8DB-97B5-4739-9B5A-FF52A8936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3"/>
          <a:stretch/>
        </p:blipFill>
        <p:spPr bwMode="auto">
          <a:xfrm>
            <a:off x="179519" y="1859134"/>
            <a:ext cx="8368725" cy="485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Button Color - Down">
            <a:extLst>
              <a:ext uri="{FF2B5EF4-FFF2-40B4-BE49-F238E27FC236}">
                <a16:creationId xmlns:a16="http://schemas.microsoft.com/office/drawing/2014/main" id="{391BB26E-660E-4DCB-A1A2-F1FCB5E7F380}"/>
              </a:ext>
            </a:extLst>
          </p:cNvPr>
          <p:cNvSpPr/>
          <p:nvPr/>
        </p:nvSpPr>
        <p:spPr>
          <a:xfrm>
            <a:off x="8677274" y="1935660"/>
            <a:ext cx="3361794" cy="4774199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Фази місяця –зміна освітлення Місяця Сонцем</a:t>
            </a:r>
          </a:p>
        </p:txBody>
      </p:sp>
    </p:spTree>
    <p:extLst>
      <p:ext uri="{BB962C8B-B14F-4D97-AF65-F5344CB8AC3E}">
        <p14:creationId xmlns:p14="http://schemas.microsoft.com/office/powerpoint/2010/main" val="331084999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6A69C-EEE1-4C93-ABBC-70E3D53E0BD4}"/>
              </a:ext>
            </a:extLst>
          </p:cNvPr>
          <p:cNvSpPr txBox="1"/>
          <p:nvPr/>
        </p:nvSpPr>
        <p:spPr>
          <a:xfrm>
            <a:off x="179521" y="-31877"/>
            <a:ext cx="11859549" cy="79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4222">
              <a:defRPr/>
            </a:pPr>
            <a:r>
              <a:rPr lang="uk-UA" sz="4400" b="1" kern="0" dirty="0">
                <a:solidFill>
                  <a:prstClr val="white"/>
                </a:solidFill>
              </a:rPr>
              <a:t>Фази місяця</a:t>
            </a:r>
          </a:p>
        </p:txBody>
      </p:sp>
      <p:sp>
        <p:nvSpPr>
          <p:cNvPr id="7" name="Button Color - Down">
            <a:extLst>
              <a:ext uri="{FF2B5EF4-FFF2-40B4-BE49-F238E27FC236}">
                <a16:creationId xmlns:a16="http://schemas.microsoft.com/office/drawing/2014/main" id="{5C0944AC-AF1F-41F3-B7AB-BD5641F54085}"/>
              </a:ext>
            </a:extLst>
          </p:cNvPr>
          <p:cNvSpPr/>
          <p:nvPr/>
        </p:nvSpPr>
        <p:spPr>
          <a:xfrm>
            <a:off x="179519" y="951892"/>
            <a:ext cx="11859551" cy="93303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36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Коли місяця зовсім не видно. Така фаза місяця називається </a:t>
            </a:r>
            <a:r>
              <a:rPr lang="uk-UA" sz="3600" b="1" dirty="0">
                <a:solidFill>
                  <a:srgbClr val="FFFF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Молодий місяць</a:t>
            </a:r>
          </a:p>
        </p:txBody>
      </p:sp>
      <p:sp>
        <p:nvSpPr>
          <p:cNvPr id="8" name="Button Color - Down">
            <a:extLst>
              <a:ext uri="{FF2B5EF4-FFF2-40B4-BE49-F238E27FC236}">
                <a16:creationId xmlns:a16="http://schemas.microsoft.com/office/drawing/2014/main" id="{B37B4A31-F0CB-4D80-9BA7-D92C93244621}"/>
              </a:ext>
            </a:extLst>
          </p:cNvPr>
          <p:cNvSpPr/>
          <p:nvPr/>
        </p:nvSpPr>
        <p:spPr>
          <a:xfrm>
            <a:off x="179518" y="1957665"/>
            <a:ext cx="9720009" cy="147133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36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Якщо провести вниз рисочку і отримаємо букву Р – це значить, що </a:t>
            </a:r>
            <a:r>
              <a:rPr lang="uk-UA" sz="3600" b="1" dirty="0">
                <a:solidFill>
                  <a:srgbClr val="FFFF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Місяць росте</a:t>
            </a:r>
            <a:r>
              <a:rPr lang="uk-UA" sz="36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4FFF1DA-1521-4DF3-B8E3-B1280F7EA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48219" y="1957665"/>
            <a:ext cx="1964264" cy="14731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</p:pic>
      <p:sp>
        <p:nvSpPr>
          <p:cNvPr id="11" name="Button Color - Down">
            <a:extLst>
              <a:ext uri="{FF2B5EF4-FFF2-40B4-BE49-F238E27FC236}">
                <a16:creationId xmlns:a16="http://schemas.microsoft.com/office/drawing/2014/main" id="{23F2FA65-26CB-452C-A417-6C084E2A3C05}"/>
              </a:ext>
            </a:extLst>
          </p:cNvPr>
          <p:cNvSpPr/>
          <p:nvPr/>
        </p:nvSpPr>
        <p:spPr>
          <a:xfrm>
            <a:off x="179518" y="3522722"/>
            <a:ext cx="9720009" cy="147133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36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Коли місяць опиняється на протилежному боці від сонця, тоді він освітлюється повністю, це </a:t>
            </a:r>
            <a:r>
              <a:rPr lang="uk-UA" sz="3600" b="1" dirty="0">
                <a:solidFill>
                  <a:srgbClr val="FFFF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Повний місяць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462DEDD-4B27-4DA0-A5C0-D685B6861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4805" y="3503598"/>
            <a:ext cx="1964264" cy="147319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</p:pic>
      <p:sp>
        <p:nvSpPr>
          <p:cNvPr id="13" name="Button Color - Down">
            <a:extLst>
              <a:ext uri="{FF2B5EF4-FFF2-40B4-BE49-F238E27FC236}">
                <a16:creationId xmlns:a16="http://schemas.microsoft.com/office/drawing/2014/main" id="{C1CC59AE-74F9-479A-902F-24467C4FF3AD}"/>
              </a:ext>
            </a:extLst>
          </p:cNvPr>
          <p:cNvSpPr/>
          <p:nvPr/>
        </p:nvSpPr>
        <p:spPr>
          <a:xfrm>
            <a:off x="179518" y="5087778"/>
            <a:ext cx="9720009" cy="164322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36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Потім місяць буде зменшуватися і</a:t>
            </a:r>
            <a:br>
              <a:rPr lang="uk-UA" sz="36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uk-UA" sz="36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залишиться схожим на букву С або серп. Говорять що </a:t>
            </a:r>
            <a:r>
              <a:rPr lang="uk-UA" sz="3600" b="1" dirty="0">
                <a:solidFill>
                  <a:srgbClr val="FFFF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Місяць старий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6B2F81C-EF0A-40C7-8DA7-CCFFAAB52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4805" y="5085915"/>
            <a:ext cx="1964264" cy="164322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141123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1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6A69C-EEE1-4C93-ABBC-70E3D53E0BD4}"/>
              </a:ext>
            </a:extLst>
          </p:cNvPr>
          <p:cNvSpPr txBox="1"/>
          <p:nvPr/>
        </p:nvSpPr>
        <p:spPr>
          <a:xfrm>
            <a:off x="179521" y="-31877"/>
            <a:ext cx="11859549" cy="79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4222">
              <a:defRPr/>
            </a:pPr>
            <a:r>
              <a:rPr lang="uk-UA" sz="4400" b="1" kern="0" dirty="0">
                <a:solidFill>
                  <a:prstClr val="white"/>
                </a:solidFill>
              </a:rPr>
              <a:t>Фази місяця</a:t>
            </a:r>
          </a:p>
        </p:txBody>
      </p:sp>
      <p:sp>
        <p:nvSpPr>
          <p:cNvPr id="15" name="Button Color - Down">
            <a:extLst>
              <a:ext uri="{FF2B5EF4-FFF2-40B4-BE49-F238E27FC236}">
                <a16:creationId xmlns:a16="http://schemas.microsoft.com/office/drawing/2014/main" id="{AD5AB61D-C352-44A4-8199-E60292117CF9}"/>
              </a:ext>
            </a:extLst>
          </p:cNvPr>
          <p:cNvSpPr/>
          <p:nvPr/>
        </p:nvSpPr>
        <p:spPr>
          <a:xfrm>
            <a:off x="179519" y="951892"/>
            <a:ext cx="11859551" cy="93303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Чому відбувається зміна фаз Місяця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F5DD4AC5-3943-4C2C-8411-7581AC3BA3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519" y="2188298"/>
            <a:ext cx="11859551" cy="453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657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6A69C-EEE1-4C93-ABBC-70E3D53E0BD4}"/>
              </a:ext>
            </a:extLst>
          </p:cNvPr>
          <p:cNvSpPr txBox="1"/>
          <p:nvPr/>
        </p:nvSpPr>
        <p:spPr>
          <a:xfrm>
            <a:off x="179521" y="-31877"/>
            <a:ext cx="11859549" cy="79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4222">
              <a:defRPr/>
            </a:pPr>
            <a:r>
              <a:rPr lang="uk-UA" sz="4400" b="1" kern="0" dirty="0">
                <a:solidFill>
                  <a:prstClr val="white"/>
                </a:solidFill>
              </a:rPr>
              <a:t>Дослід</a:t>
            </a:r>
          </a:p>
        </p:txBody>
      </p:sp>
      <p:sp>
        <p:nvSpPr>
          <p:cNvPr id="5" name="Button Color - Down">
            <a:extLst>
              <a:ext uri="{FF2B5EF4-FFF2-40B4-BE49-F238E27FC236}">
                <a16:creationId xmlns:a16="http://schemas.microsoft.com/office/drawing/2014/main" id="{142AE6C4-AF7F-4586-BB3C-EDC98FC6FD33}"/>
              </a:ext>
            </a:extLst>
          </p:cNvPr>
          <p:cNvSpPr/>
          <p:nvPr/>
        </p:nvSpPr>
        <p:spPr>
          <a:xfrm>
            <a:off x="179521" y="887051"/>
            <a:ext cx="11859549" cy="81328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Проведіть спостереження за Місяцем</a:t>
            </a:r>
          </a:p>
        </p:txBody>
      </p:sp>
      <p:sp>
        <p:nvSpPr>
          <p:cNvPr id="6" name="Button Color - Down">
            <a:extLst>
              <a:ext uri="{FF2B5EF4-FFF2-40B4-BE49-F238E27FC236}">
                <a16:creationId xmlns:a16="http://schemas.microsoft.com/office/drawing/2014/main" id="{98D0F27B-862B-4DD1-BBC5-5ED80FC6E4AE}"/>
              </a:ext>
            </a:extLst>
          </p:cNvPr>
          <p:cNvSpPr/>
          <p:nvPr/>
        </p:nvSpPr>
        <p:spPr>
          <a:xfrm>
            <a:off x="179520" y="1823342"/>
            <a:ext cx="7237280" cy="492683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1. З’ясуйте, у які дні у вашій місцевості Місяць перебуває у фазі нового та повного Місяця. Для цього найкраще щодня спостерігати за розмірами місячного диска і записувати побачене.</a:t>
            </a:r>
          </a:p>
        </p:txBody>
      </p:sp>
      <p:pic>
        <p:nvPicPr>
          <p:cNvPr id="7" name="Picture 4" descr="Новолуние 16 апреля 2018: чего ожидать в карьере и личной ...">
            <a:extLst>
              <a:ext uri="{FF2B5EF4-FFF2-40B4-BE49-F238E27FC236}">
                <a16:creationId xmlns:a16="http://schemas.microsoft.com/office/drawing/2014/main" id="{9E73A188-A07B-4474-8D90-3ED0ED5EEC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" r="3702"/>
          <a:stretch/>
        </p:blipFill>
        <p:spPr bwMode="auto">
          <a:xfrm>
            <a:off x="7556500" y="1823342"/>
            <a:ext cx="4455982" cy="492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94234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6A69C-EEE1-4C93-ABBC-70E3D53E0BD4}"/>
              </a:ext>
            </a:extLst>
          </p:cNvPr>
          <p:cNvSpPr txBox="1"/>
          <p:nvPr/>
        </p:nvSpPr>
        <p:spPr>
          <a:xfrm>
            <a:off x="179521" y="-31877"/>
            <a:ext cx="11859549" cy="79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4222">
              <a:defRPr/>
            </a:pPr>
            <a:r>
              <a:rPr lang="uk-UA" sz="4400" b="1" kern="0" dirty="0">
                <a:solidFill>
                  <a:prstClr val="white"/>
                </a:solidFill>
              </a:rPr>
              <a:t>Дослід</a:t>
            </a:r>
          </a:p>
        </p:txBody>
      </p:sp>
      <p:sp>
        <p:nvSpPr>
          <p:cNvPr id="8" name="Button Color - Down">
            <a:extLst>
              <a:ext uri="{FF2B5EF4-FFF2-40B4-BE49-F238E27FC236}">
                <a16:creationId xmlns:a16="http://schemas.microsoft.com/office/drawing/2014/main" id="{7730740A-87BB-48E8-8EA8-F07498050C5E}"/>
              </a:ext>
            </a:extLst>
          </p:cNvPr>
          <p:cNvSpPr/>
          <p:nvPr/>
        </p:nvSpPr>
        <p:spPr>
          <a:xfrm>
            <a:off x="179521" y="874351"/>
            <a:ext cx="11859549" cy="81328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Проведіть спостереження за Місяцем</a:t>
            </a:r>
          </a:p>
        </p:txBody>
      </p:sp>
      <p:sp>
        <p:nvSpPr>
          <p:cNvPr id="9" name="Button Color - Down">
            <a:extLst>
              <a:ext uri="{FF2B5EF4-FFF2-40B4-BE49-F238E27FC236}">
                <a16:creationId xmlns:a16="http://schemas.microsoft.com/office/drawing/2014/main" id="{48C04D9F-AEAA-4605-8E5D-A5C10B4FAE8B}"/>
              </a:ext>
            </a:extLst>
          </p:cNvPr>
          <p:cNvSpPr/>
          <p:nvPr/>
        </p:nvSpPr>
        <p:spPr>
          <a:xfrm>
            <a:off x="3858808" y="1797942"/>
            <a:ext cx="8180261" cy="495224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2. Коли Місяць досягне фази повного Місяця, розгляньте його уважніше (краще це зробити, скориставшись збільшувальним приладом). Зверніть увагу на темні й світлі плями на поверхні Місяця. Чим вони є насправді?</a:t>
            </a:r>
          </a:p>
        </p:txBody>
      </p:sp>
      <p:pic>
        <p:nvPicPr>
          <p:cNvPr id="10" name="Picture 4" descr="Заговоры в полнолуние на любовь и деньги">
            <a:extLst>
              <a:ext uri="{FF2B5EF4-FFF2-40B4-BE49-F238E27FC236}">
                <a16:creationId xmlns:a16="http://schemas.microsoft.com/office/drawing/2014/main" id="{93EA7155-C230-4CC1-B526-74AF9F003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2"/>
          <a:stretch/>
        </p:blipFill>
        <p:spPr bwMode="auto">
          <a:xfrm>
            <a:off x="152932" y="1797941"/>
            <a:ext cx="3593568" cy="495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9025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6A69C-EEE1-4C93-ABBC-70E3D53E0BD4}"/>
              </a:ext>
            </a:extLst>
          </p:cNvPr>
          <p:cNvSpPr txBox="1"/>
          <p:nvPr/>
        </p:nvSpPr>
        <p:spPr>
          <a:xfrm>
            <a:off x="179521" y="-31877"/>
            <a:ext cx="11859549" cy="79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4222">
              <a:defRPr/>
            </a:pPr>
            <a:r>
              <a:rPr lang="uk-UA" sz="4400" b="1" kern="0" dirty="0">
                <a:solidFill>
                  <a:prstClr val="white"/>
                </a:solidFill>
              </a:rPr>
              <a:t>Затемнення</a:t>
            </a:r>
          </a:p>
        </p:txBody>
      </p:sp>
      <p:sp>
        <p:nvSpPr>
          <p:cNvPr id="6" name="Button Color - Down">
            <a:extLst>
              <a:ext uri="{FF2B5EF4-FFF2-40B4-BE49-F238E27FC236}">
                <a16:creationId xmlns:a16="http://schemas.microsoft.com/office/drawing/2014/main" id="{5F74B1CE-D5B6-49E9-A0CC-35DCF1B435CD}"/>
              </a:ext>
            </a:extLst>
          </p:cNvPr>
          <p:cNvSpPr/>
          <p:nvPr/>
        </p:nvSpPr>
        <p:spPr>
          <a:xfrm>
            <a:off x="179520" y="951891"/>
            <a:ext cx="11832961" cy="140589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Місячне затемнення (буває протягом року 2-3 рази)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86DC5B5-9F8B-4331-89C5-D4822B762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520" y="2661540"/>
            <a:ext cx="11832961" cy="3665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83607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6A69C-EEE1-4C93-ABBC-70E3D53E0BD4}"/>
              </a:ext>
            </a:extLst>
          </p:cNvPr>
          <p:cNvSpPr txBox="1"/>
          <p:nvPr/>
        </p:nvSpPr>
        <p:spPr>
          <a:xfrm>
            <a:off x="179521" y="-31877"/>
            <a:ext cx="11859549" cy="79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4222">
              <a:defRPr/>
            </a:pPr>
            <a:r>
              <a:rPr lang="uk-UA" sz="4400" b="1" kern="0" dirty="0">
                <a:solidFill>
                  <a:prstClr val="white"/>
                </a:solidFill>
              </a:rPr>
              <a:t>Дайте відповіді на запитання</a:t>
            </a:r>
          </a:p>
        </p:txBody>
      </p:sp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5EFAE726-EA86-42E1-998C-23392530030B}"/>
              </a:ext>
            </a:extLst>
          </p:cNvPr>
          <p:cNvSpPr/>
          <p:nvPr/>
        </p:nvSpPr>
        <p:spPr>
          <a:xfrm>
            <a:off x="166225" y="764047"/>
            <a:ext cx="11859549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67778" indent="-967778">
              <a:buAutoNum type="arabicPeriod"/>
              <a:defRPr/>
            </a:pPr>
            <a:r>
              <a:rPr lang="uk-UA" sz="4400" b="1" dirty="0"/>
              <a:t>Від чого залежить нагрівання земної поверхні Сонцем?</a:t>
            </a:r>
          </a:p>
          <a:p>
            <a:pPr marL="967778" indent="-967778">
              <a:buAutoNum type="arabicPeriod"/>
              <a:defRPr/>
            </a:pPr>
            <a:r>
              <a:rPr lang="uk-UA" sz="4400" b="1" dirty="0"/>
              <a:t>Чому висота Сонця протягом року змінюється?</a:t>
            </a:r>
          </a:p>
          <a:p>
            <a:pPr marL="967778" indent="-967778">
              <a:buAutoNum type="arabicPeriod"/>
              <a:defRPr/>
            </a:pPr>
            <a:r>
              <a:rPr lang="uk-UA" sz="4400" b="1" dirty="0"/>
              <a:t>Чому в нашій місцевості відбувається зміна пір року? </a:t>
            </a:r>
          </a:p>
          <a:p>
            <a:pPr marL="967778" indent="-967778">
              <a:buAutoNum type="arabicPeriod"/>
              <a:defRPr/>
            </a:pPr>
            <a:r>
              <a:rPr lang="uk-UA" sz="4400" b="1" dirty="0"/>
              <a:t>Чому в напрямку від екватора до полюсів стає холодніше?</a:t>
            </a:r>
          </a:p>
          <a:p>
            <a:pPr marL="967778" indent="-967778">
              <a:buAutoNum type="arabicPeriod"/>
              <a:defRPr/>
            </a:pPr>
            <a:r>
              <a:rPr lang="uk-UA" sz="4400" b="1" dirty="0"/>
              <a:t>Поясніть, чому на екваторі немає пір року.</a:t>
            </a:r>
          </a:p>
        </p:txBody>
      </p:sp>
    </p:spTree>
    <p:extLst>
      <p:ext uri="{BB962C8B-B14F-4D97-AF65-F5344CB8AC3E}">
        <p14:creationId xmlns:p14="http://schemas.microsoft.com/office/powerpoint/2010/main" val="286327657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6A69C-EEE1-4C93-ABBC-70E3D53E0BD4}"/>
              </a:ext>
            </a:extLst>
          </p:cNvPr>
          <p:cNvSpPr txBox="1"/>
          <p:nvPr/>
        </p:nvSpPr>
        <p:spPr>
          <a:xfrm>
            <a:off x="179521" y="-31877"/>
            <a:ext cx="11859549" cy="79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4222">
              <a:defRPr/>
            </a:pPr>
            <a:r>
              <a:rPr lang="uk-UA" sz="4400" b="1" kern="0" dirty="0">
                <a:solidFill>
                  <a:prstClr val="white"/>
                </a:solidFill>
              </a:rPr>
              <a:t>Затемнення</a:t>
            </a:r>
          </a:p>
        </p:txBody>
      </p:sp>
      <p:sp>
        <p:nvSpPr>
          <p:cNvPr id="5" name="Button Color - Down">
            <a:extLst>
              <a:ext uri="{FF2B5EF4-FFF2-40B4-BE49-F238E27FC236}">
                <a16:creationId xmlns:a16="http://schemas.microsoft.com/office/drawing/2014/main" id="{E10BC262-491D-4216-BE92-78123C08474C}"/>
              </a:ext>
            </a:extLst>
          </p:cNvPr>
          <p:cNvSpPr/>
          <p:nvPr/>
        </p:nvSpPr>
        <p:spPr>
          <a:xfrm>
            <a:off x="154466" y="833704"/>
            <a:ext cx="11909657" cy="83039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Види місячних затемнень:</a:t>
            </a:r>
          </a:p>
        </p:txBody>
      </p:sp>
      <p:sp>
        <p:nvSpPr>
          <p:cNvPr id="8" name="Button Color - Down">
            <a:extLst>
              <a:ext uri="{FF2B5EF4-FFF2-40B4-BE49-F238E27FC236}">
                <a16:creationId xmlns:a16="http://schemas.microsoft.com/office/drawing/2014/main" id="{A6A2B61A-0D6A-48F0-AE6F-2BC3FEC0C6F4}"/>
              </a:ext>
            </a:extLst>
          </p:cNvPr>
          <p:cNvSpPr/>
          <p:nvPr/>
        </p:nvSpPr>
        <p:spPr>
          <a:xfrm>
            <a:off x="154466" y="1745757"/>
            <a:ext cx="10260683" cy="16115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000" b="1" dirty="0" err="1">
                <a:solidFill>
                  <a:srgbClr val="FFFF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Півтіньове</a:t>
            </a:r>
            <a:r>
              <a:rPr lang="uk-UA" sz="4000" b="1" dirty="0">
                <a:solidFill>
                  <a:srgbClr val="FFFF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затемнення </a:t>
            </a:r>
            <a:r>
              <a:rPr lang="uk-UA" sz="40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– яскравість Місяця зменшується, але неозброєним оком непомітне.</a:t>
            </a:r>
          </a:p>
        </p:txBody>
      </p:sp>
      <p:pic>
        <p:nvPicPr>
          <p:cNvPr id="9" name="Picture 2" descr="Совершилось! Как мы наблюдали полутеневое лунное затмение ...">
            <a:extLst>
              <a:ext uri="{FF2B5EF4-FFF2-40B4-BE49-F238E27FC236}">
                <a16:creationId xmlns:a16="http://schemas.microsoft.com/office/drawing/2014/main" id="{65F32842-EAF9-43BD-8754-63DC1301C3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436384" y="1745758"/>
            <a:ext cx="1601152" cy="161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utton Color - Down">
            <a:extLst>
              <a:ext uri="{FF2B5EF4-FFF2-40B4-BE49-F238E27FC236}">
                <a16:creationId xmlns:a16="http://schemas.microsoft.com/office/drawing/2014/main" id="{E38382B6-63CE-400F-B079-2E91F247A961}"/>
              </a:ext>
            </a:extLst>
          </p:cNvPr>
          <p:cNvSpPr/>
          <p:nvPr/>
        </p:nvSpPr>
        <p:spPr>
          <a:xfrm>
            <a:off x="154466" y="3464189"/>
            <a:ext cx="10260683" cy="16115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000" b="1" dirty="0">
                <a:solidFill>
                  <a:srgbClr val="FFFF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Часткове затемнення </a:t>
            </a:r>
            <a:r>
              <a:rPr lang="uk-UA" sz="40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– частина Місяця лишається в півтіні, і освітлюється прямими сонячними променями.</a:t>
            </a:r>
          </a:p>
        </p:txBody>
      </p:sp>
      <p:sp>
        <p:nvSpPr>
          <p:cNvPr id="11" name="Button Color - Down">
            <a:extLst>
              <a:ext uri="{FF2B5EF4-FFF2-40B4-BE49-F238E27FC236}">
                <a16:creationId xmlns:a16="http://schemas.microsoft.com/office/drawing/2014/main" id="{BFA7CD58-1862-48BA-9751-8F3861A4C615}"/>
              </a:ext>
            </a:extLst>
          </p:cNvPr>
          <p:cNvSpPr/>
          <p:nvPr/>
        </p:nvSpPr>
        <p:spPr>
          <a:xfrm>
            <a:off x="179519" y="5182621"/>
            <a:ext cx="10235630" cy="16115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000" b="1" dirty="0">
                <a:solidFill>
                  <a:srgbClr val="FFFF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Повне затемнення </a:t>
            </a:r>
            <a:r>
              <a:rPr lang="uk-UA" sz="40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– місяць не зникає повністю, а стає темно-червоним.</a:t>
            </a:r>
          </a:p>
        </p:txBody>
      </p:sp>
      <p:pic>
        <p:nvPicPr>
          <p:cNvPr id="12" name="Picture 6" descr="Частичное (частное) лунное">
            <a:extLst>
              <a:ext uri="{FF2B5EF4-FFF2-40B4-BE49-F238E27FC236}">
                <a16:creationId xmlns:a16="http://schemas.microsoft.com/office/drawing/2014/main" id="{842F82FB-E68A-44E4-B8C3-3C1AA6AD2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436385" y="3464187"/>
            <a:ext cx="1614968" cy="161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ome | NEWS">
            <a:extLst>
              <a:ext uri="{FF2B5EF4-FFF2-40B4-BE49-F238E27FC236}">
                <a16:creationId xmlns:a16="http://schemas.microsoft.com/office/drawing/2014/main" id="{58FD765A-8DDE-48DA-93A4-5641FB287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436384" y="5182618"/>
            <a:ext cx="1576098" cy="161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49695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8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6A69C-EEE1-4C93-ABBC-70E3D53E0BD4}"/>
              </a:ext>
            </a:extLst>
          </p:cNvPr>
          <p:cNvSpPr txBox="1"/>
          <p:nvPr/>
        </p:nvSpPr>
        <p:spPr>
          <a:xfrm>
            <a:off x="179521" y="-31877"/>
            <a:ext cx="11859549" cy="79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4222">
              <a:defRPr/>
            </a:pPr>
            <a:r>
              <a:rPr lang="uk-UA" sz="4400" b="1" kern="0" dirty="0">
                <a:solidFill>
                  <a:prstClr val="white"/>
                </a:solidFill>
              </a:rPr>
              <a:t>Затемнення</a:t>
            </a:r>
          </a:p>
        </p:txBody>
      </p:sp>
      <p:sp>
        <p:nvSpPr>
          <p:cNvPr id="14" name="Button Color - Down">
            <a:extLst>
              <a:ext uri="{FF2B5EF4-FFF2-40B4-BE49-F238E27FC236}">
                <a16:creationId xmlns:a16="http://schemas.microsoft.com/office/drawing/2014/main" id="{D3882BD6-964F-41A5-B99A-E64AA7C8625E}"/>
              </a:ext>
            </a:extLst>
          </p:cNvPr>
          <p:cNvSpPr/>
          <p:nvPr/>
        </p:nvSpPr>
        <p:spPr>
          <a:xfrm>
            <a:off x="179519" y="951891"/>
            <a:ext cx="11859550" cy="79592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3725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Найближчі місячні затемнення</a:t>
            </a:r>
          </a:p>
        </p:txBody>
      </p:sp>
      <p:graphicFrame>
        <p:nvGraphicFramePr>
          <p:cNvPr id="15" name="Таблиця 2">
            <a:extLst>
              <a:ext uri="{FF2B5EF4-FFF2-40B4-BE49-F238E27FC236}">
                <a16:creationId xmlns:a16="http://schemas.microsoft.com/office/drawing/2014/main" id="{F75BD80E-6C57-46B9-AEAB-6F195D7340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188424"/>
              </p:ext>
            </p:extLst>
          </p:nvPr>
        </p:nvGraphicFramePr>
        <p:xfrm>
          <a:off x="179519" y="1935660"/>
          <a:ext cx="11859550" cy="436013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504448">
                  <a:extLst>
                    <a:ext uri="{9D8B030D-6E8A-4147-A177-3AD203B41FA5}">
                      <a16:colId xmlns:a16="http://schemas.microsoft.com/office/drawing/2014/main" val="3985205152"/>
                    </a:ext>
                  </a:extLst>
                </a:gridCol>
                <a:gridCol w="4049486">
                  <a:extLst>
                    <a:ext uri="{9D8B030D-6E8A-4147-A177-3AD203B41FA5}">
                      <a16:colId xmlns:a16="http://schemas.microsoft.com/office/drawing/2014/main" val="2670927049"/>
                    </a:ext>
                  </a:extLst>
                </a:gridCol>
                <a:gridCol w="3305616">
                  <a:extLst>
                    <a:ext uri="{9D8B030D-6E8A-4147-A177-3AD203B41FA5}">
                      <a16:colId xmlns:a16="http://schemas.microsoft.com/office/drawing/2014/main" val="501261265"/>
                    </a:ext>
                  </a:extLst>
                </a:gridCol>
              </a:tblGrid>
              <a:tr h="872027">
                <a:tc>
                  <a:txBody>
                    <a:bodyPr/>
                    <a:lstStyle/>
                    <a:p>
                      <a:pPr algn="ctr"/>
                      <a:r>
                        <a:rPr lang="uk-UA" sz="3400" b="1" dirty="0"/>
                        <a:t>Дата</a:t>
                      </a:r>
                    </a:p>
                  </a:txBody>
                  <a:tcPr marL="77418" marR="77418" marT="38709" marB="387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3400" b="1" dirty="0"/>
                        <a:t>Час</a:t>
                      </a:r>
                    </a:p>
                  </a:txBody>
                  <a:tcPr marL="77418" marR="77418" marT="38709" marB="387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3400" b="1" dirty="0"/>
                        <a:t>Тип</a:t>
                      </a:r>
                    </a:p>
                  </a:txBody>
                  <a:tcPr marL="77418" marR="77418" marT="38709" marB="38709" anchor="ctr"/>
                </a:tc>
                <a:extLst>
                  <a:ext uri="{0D108BD9-81ED-4DB2-BD59-A6C34878D82A}">
                    <a16:rowId xmlns:a16="http://schemas.microsoft.com/office/drawing/2014/main" val="3706233411"/>
                  </a:ext>
                </a:extLst>
              </a:tr>
              <a:tr h="872027">
                <a:tc>
                  <a:txBody>
                    <a:bodyPr/>
                    <a:lstStyle/>
                    <a:p>
                      <a:pPr algn="ctr"/>
                      <a:r>
                        <a:rPr lang="uk-UA" sz="3000" b="1" dirty="0"/>
                        <a:t>16 травня 2022</a:t>
                      </a:r>
                    </a:p>
                  </a:txBody>
                  <a:tcPr marL="77418" marR="77418" marT="38709" marB="387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3000" b="1" dirty="0"/>
                        <a:t>4:11</a:t>
                      </a:r>
                    </a:p>
                  </a:txBody>
                  <a:tcPr marL="77418" marR="77418" marT="38709" marB="387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3000" b="1" dirty="0"/>
                        <a:t>повне</a:t>
                      </a:r>
                    </a:p>
                  </a:txBody>
                  <a:tcPr marL="77418" marR="77418" marT="38709" marB="38709" anchor="ctr"/>
                </a:tc>
                <a:extLst>
                  <a:ext uri="{0D108BD9-81ED-4DB2-BD59-A6C34878D82A}">
                    <a16:rowId xmlns:a16="http://schemas.microsoft.com/office/drawing/2014/main" val="647983343"/>
                  </a:ext>
                </a:extLst>
              </a:tr>
              <a:tr h="872027">
                <a:tc>
                  <a:txBody>
                    <a:bodyPr/>
                    <a:lstStyle/>
                    <a:p>
                      <a:pPr algn="ctr"/>
                      <a:r>
                        <a:rPr lang="uk-UA" sz="3000" b="1" dirty="0"/>
                        <a:t>8 листопада 2022</a:t>
                      </a:r>
                    </a:p>
                  </a:txBody>
                  <a:tcPr marL="77418" marR="77418" marT="38709" marB="387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3000" b="1" dirty="0"/>
                        <a:t>10:59</a:t>
                      </a:r>
                    </a:p>
                  </a:txBody>
                  <a:tcPr marL="77418" marR="77418" marT="38709" marB="387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3000" b="1" dirty="0"/>
                        <a:t>повне</a:t>
                      </a:r>
                    </a:p>
                  </a:txBody>
                  <a:tcPr marL="77418" marR="77418" marT="38709" marB="38709" anchor="ctr"/>
                </a:tc>
                <a:extLst>
                  <a:ext uri="{0D108BD9-81ED-4DB2-BD59-A6C34878D82A}">
                    <a16:rowId xmlns:a16="http://schemas.microsoft.com/office/drawing/2014/main" val="1163838938"/>
                  </a:ext>
                </a:extLst>
              </a:tr>
              <a:tr h="8720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3000" b="1" dirty="0"/>
                        <a:t>5 травня 2023</a:t>
                      </a:r>
                    </a:p>
                  </a:txBody>
                  <a:tcPr marL="77418" marR="77418" marT="38709" marB="387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3000" b="1" dirty="0"/>
                        <a:t>17:23</a:t>
                      </a:r>
                    </a:p>
                  </a:txBody>
                  <a:tcPr marL="77418" marR="77418" marT="38709" marB="387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3000" b="1" dirty="0" err="1"/>
                        <a:t>півтіньове</a:t>
                      </a:r>
                      <a:r>
                        <a:rPr lang="uk-UA" sz="3000" b="1" dirty="0"/>
                        <a:t>	</a:t>
                      </a:r>
                    </a:p>
                  </a:txBody>
                  <a:tcPr marL="77418" marR="77418" marT="38709" marB="38709" anchor="ctr"/>
                </a:tc>
                <a:extLst>
                  <a:ext uri="{0D108BD9-81ED-4DB2-BD59-A6C34878D82A}">
                    <a16:rowId xmlns:a16="http://schemas.microsoft.com/office/drawing/2014/main" val="3032699219"/>
                  </a:ext>
                </a:extLst>
              </a:tr>
              <a:tr h="8720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3000" b="1" dirty="0"/>
                        <a:t>28 жовтня 2023</a:t>
                      </a:r>
                    </a:p>
                  </a:txBody>
                  <a:tcPr marL="77418" marR="77418" marT="38709" marB="387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3000" b="1" dirty="0"/>
                        <a:t>20:14</a:t>
                      </a:r>
                    </a:p>
                  </a:txBody>
                  <a:tcPr marL="77418" marR="77418" marT="38709" marB="387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3000" b="1" dirty="0"/>
                        <a:t>часткове</a:t>
                      </a:r>
                    </a:p>
                  </a:txBody>
                  <a:tcPr marL="77418" marR="77418" marT="38709" marB="38709" anchor="ctr"/>
                </a:tc>
                <a:extLst>
                  <a:ext uri="{0D108BD9-81ED-4DB2-BD59-A6C34878D82A}">
                    <a16:rowId xmlns:a16="http://schemas.microsoft.com/office/drawing/2014/main" val="1389986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521165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6A69C-EEE1-4C93-ABBC-70E3D53E0BD4}"/>
              </a:ext>
            </a:extLst>
          </p:cNvPr>
          <p:cNvSpPr txBox="1"/>
          <p:nvPr/>
        </p:nvSpPr>
        <p:spPr>
          <a:xfrm>
            <a:off x="179521" y="-31877"/>
            <a:ext cx="11859549" cy="79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4222">
              <a:defRPr/>
            </a:pPr>
            <a:r>
              <a:rPr lang="uk-UA" sz="4400" b="1" kern="0" dirty="0">
                <a:solidFill>
                  <a:prstClr val="white"/>
                </a:solidFill>
              </a:rPr>
              <a:t>Затемнення</a:t>
            </a:r>
          </a:p>
        </p:txBody>
      </p:sp>
      <p:sp>
        <p:nvSpPr>
          <p:cNvPr id="5" name="Button Color - Down">
            <a:extLst>
              <a:ext uri="{FF2B5EF4-FFF2-40B4-BE49-F238E27FC236}">
                <a16:creationId xmlns:a16="http://schemas.microsoft.com/office/drawing/2014/main" id="{FB1F06E3-48A1-4B1E-9378-3DDD9A66EC2F}"/>
              </a:ext>
            </a:extLst>
          </p:cNvPr>
          <p:cNvSpPr/>
          <p:nvPr/>
        </p:nvSpPr>
        <p:spPr>
          <a:xfrm>
            <a:off x="179519" y="951891"/>
            <a:ext cx="11859550" cy="172577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3725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Сонячне затемнення відбувається коли місяць розташовується між землею і сонцем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20EB757-00FE-4D65-A127-6B0B1FA45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520" y="2770576"/>
            <a:ext cx="11859551" cy="385864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799431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6A69C-EEE1-4C93-ABBC-70E3D53E0BD4}"/>
              </a:ext>
            </a:extLst>
          </p:cNvPr>
          <p:cNvSpPr txBox="1"/>
          <p:nvPr/>
        </p:nvSpPr>
        <p:spPr>
          <a:xfrm>
            <a:off x="179521" y="-31877"/>
            <a:ext cx="11859549" cy="79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4222">
              <a:defRPr/>
            </a:pPr>
            <a:r>
              <a:rPr lang="uk-UA" sz="4400" b="1" kern="0" dirty="0">
                <a:solidFill>
                  <a:prstClr val="white"/>
                </a:solidFill>
              </a:rPr>
              <a:t>Затемнення</a:t>
            </a:r>
          </a:p>
        </p:txBody>
      </p:sp>
      <p:sp>
        <p:nvSpPr>
          <p:cNvPr id="7" name="Button Color - Down">
            <a:extLst>
              <a:ext uri="{FF2B5EF4-FFF2-40B4-BE49-F238E27FC236}">
                <a16:creationId xmlns:a16="http://schemas.microsoft.com/office/drawing/2014/main" id="{CD014AF0-2FF6-4A51-AA37-44D3FEF16281}"/>
              </a:ext>
            </a:extLst>
          </p:cNvPr>
          <p:cNvSpPr/>
          <p:nvPr/>
        </p:nvSpPr>
        <p:spPr>
          <a:xfrm>
            <a:off x="154466" y="866706"/>
            <a:ext cx="11909657" cy="83039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Види сонячних затемнень:</a:t>
            </a:r>
          </a:p>
        </p:txBody>
      </p:sp>
      <p:sp>
        <p:nvSpPr>
          <p:cNvPr id="8" name="Button Color - Down">
            <a:extLst>
              <a:ext uri="{FF2B5EF4-FFF2-40B4-BE49-F238E27FC236}">
                <a16:creationId xmlns:a16="http://schemas.microsoft.com/office/drawing/2014/main" id="{B81A4F03-1967-4BC8-BDFB-F03C78135AAC}"/>
              </a:ext>
            </a:extLst>
          </p:cNvPr>
          <p:cNvSpPr/>
          <p:nvPr/>
        </p:nvSpPr>
        <p:spPr>
          <a:xfrm>
            <a:off x="154466" y="1788711"/>
            <a:ext cx="10260683" cy="159053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000" b="1" dirty="0">
                <a:solidFill>
                  <a:srgbClr val="FFFF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Часткове затемнення </a:t>
            </a:r>
            <a:r>
              <a:rPr lang="uk-UA" sz="40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– відбувається тоді, коли спостерігач потрапляє лише в напівтінь.</a:t>
            </a:r>
          </a:p>
        </p:txBody>
      </p:sp>
      <p:sp>
        <p:nvSpPr>
          <p:cNvPr id="9" name="Button Color - Down">
            <a:extLst>
              <a:ext uri="{FF2B5EF4-FFF2-40B4-BE49-F238E27FC236}">
                <a16:creationId xmlns:a16="http://schemas.microsoft.com/office/drawing/2014/main" id="{B7AE2FBA-8DB9-4067-9EE6-DB79C7C462FB}"/>
              </a:ext>
            </a:extLst>
          </p:cNvPr>
          <p:cNvSpPr/>
          <p:nvPr/>
        </p:nvSpPr>
        <p:spPr>
          <a:xfrm>
            <a:off x="166992" y="3470862"/>
            <a:ext cx="10260683" cy="159643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000" b="1" dirty="0">
                <a:solidFill>
                  <a:srgbClr val="FFFF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Повне затемнення </a:t>
            </a:r>
            <a:r>
              <a:rPr lang="uk-UA" sz="40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– коли спостерігач знаходиться в тіні місяця, тоді можна спостерігати сонячну корону.</a:t>
            </a:r>
          </a:p>
        </p:txBody>
      </p:sp>
      <p:sp>
        <p:nvSpPr>
          <p:cNvPr id="10" name="Button Color - Down">
            <a:extLst>
              <a:ext uri="{FF2B5EF4-FFF2-40B4-BE49-F238E27FC236}">
                <a16:creationId xmlns:a16="http://schemas.microsoft.com/office/drawing/2014/main" id="{E7628993-5D90-452E-826C-4606AECFF164}"/>
              </a:ext>
            </a:extLst>
          </p:cNvPr>
          <p:cNvSpPr/>
          <p:nvPr/>
        </p:nvSpPr>
        <p:spPr>
          <a:xfrm>
            <a:off x="179519" y="5153013"/>
            <a:ext cx="10235630" cy="159643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000" b="1" dirty="0">
                <a:solidFill>
                  <a:srgbClr val="FFFF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Кільцеподібне затемнення </a:t>
            </a:r>
            <a:r>
              <a:rPr lang="uk-UA" sz="40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– на відміну від повного затемнення, кутові розміри Місяця є меншими за розміри Сонця.</a:t>
            </a:r>
          </a:p>
        </p:txBody>
      </p:sp>
      <p:pic>
        <p:nvPicPr>
          <p:cNvPr id="11" name="Picture 2" descr="Солнечное затмение - объяснение для детей">
            <a:extLst>
              <a:ext uri="{FF2B5EF4-FFF2-40B4-BE49-F238E27FC236}">
                <a16:creationId xmlns:a16="http://schemas.microsoft.com/office/drawing/2014/main" id="{6E2B965C-C3CB-46AF-8EDE-A7E2861E2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483146" y="1788712"/>
            <a:ext cx="1580977" cy="159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Солнечное затмение. Полное и частное солнечное затмение ...">
            <a:extLst>
              <a:ext uri="{FF2B5EF4-FFF2-40B4-BE49-F238E27FC236}">
                <a16:creationId xmlns:a16="http://schemas.microsoft.com/office/drawing/2014/main" id="{E13190ED-6759-44F7-89AC-9090D07E1C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483146" y="3470862"/>
            <a:ext cx="1580977" cy="159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1B8D1D53-E4A4-414C-8C59-3DCD583922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483145" y="5153012"/>
            <a:ext cx="1580977" cy="15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69932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6A69C-EEE1-4C93-ABBC-70E3D53E0BD4}"/>
              </a:ext>
            </a:extLst>
          </p:cNvPr>
          <p:cNvSpPr txBox="1"/>
          <p:nvPr/>
        </p:nvSpPr>
        <p:spPr>
          <a:xfrm>
            <a:off x="179521" y="-31877"/>
            <a:ext cx="11859549" cy="79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4222">
              <a:defRPr/>
            </a:pPr>
            <a:r>
              <a:rPr lang="uk-UA" sz="4400" b="1" kern="0" dirty="0">
                <a:solidFill>
                  <a:prstClr val="white"/>
                </a:solidFill>
              </a:rPr>
              <a:t>Затемнення</a:t>
            </a:r>
          </a:p>
        </p:txBody>
      </p:sp>
      <p:sp>
        <p:nvSpPr>
          <p:cNvPr id="14" name="Button Color - Down">
            <a:extLst>
              <a:ext uri="{FF2B5EF4-FFF2-40B4-BE49-F238E27FC236}">
                <a16:creationId xmlns:a16="http://schemas.microsoft.com/office/drawing/2014/main" id="{489EC32D-3F5A-4301-B6F3-D569F494919C}"/>
              </a:ext>
            </a:extLst>
          </p:cNvPr>
          <p:cNvSpPr/>
          <p:nvPr/>
        </p:nvSpPr>
        <p:spPr>
          <a:xfrm>
            <a:off x="179519" y="951891"/>
            <a:ext cx="11859550" cy="121369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Найближчі сонячні затемнення видні в нашій місцевості</a:t>
            </a:r>
          </a:p>
        </p:txBody>
      </p:sp>
      <p:graphicFrame>
        <p:nvGraphicFramePr>
          <p:cNvPr id="15" name="Таблиця 2">
            <a:extLst>
              <a:ext uri="{FF2B5EF4-FFF2-40B4-BE49-F238E27FC236}">
                <a16:creationId xmlns:a16="http://schemas.microsoft.com/office/drawing/2014/main" id="{3F41CC68-5F18-43F8-A701-DC2AE397C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561345"/>
              </p:ext>
            </p:extLst>
          </p:nvPr>
        </p:nvGraphicFramePr>
        <p:xfrm>
          <a:off x="179519" y="2318543"/>
          <a:ext cx="11859548" cy="261608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964887">
                  <a:extLst>
                    <a:ext uri="{9D8B030D-6E8A-4147-A177-3AD203B41FA5}">
                      <a16:colId xmlns:a16="http://schemas.microsoft.com/office/drawing/2014/main" val="3985205152"/>
                    </a:ext>
                  </a:extLst>
                </a:gridCol>
                <a:gridCol w="2964887">
                  <a:extLst>
                    <a:ext uri="{9D8B030D-6E8A-4147-A177-3AD203B41FA5}">
                      <a16:colId xmlns:a16="http://schemas.microsoft.com/office/drawing/2014/main" val="482134304"/>
                    </a:ext>
                  </a:extLst>
                </a:gridCol>
                <a:gridCol w="2964887">
                  <a:extLst>
                    <a:ext uri="{9D8B030D-6E8A-4147-A177-3AD203B41FA5}">
                      <a16:colId xmlns:a16="http://schemas.microsoft.com/office/drawing/2014/main" val="2670927049"/>
                    </a:ext>
                  </a:extLst>
                </a:gridCol>
                <a:gridCol w="2964887">
                  <a:extLst>
                    <a:ext uri="{9D8B030D-6E8A-4147-A177-3AD203B41FA5}">
                      <a16:colId xmlns:a16="http://schemas.microsoft.com/office/drawing/2014/main" val="501261265"/>
                    </a:ext>
                  </a:extLst>
                </a:gridCol>
              </a:tblGrid>
              <a:tr h="872027">
                <a:tc>
                  <a:txBody>
                    <a:bodyPr/>
                    <a:lstStyle/>
                    <a:p>
                      <a:pPr algn="ctr"/>
                      <a:r>
                        <a:rPr lang="uk-UA" sz="3400" b="1" dirty="0"/>
                        <a:t>Дата</a:t>
                      </a:r>
                    </a:p>
                  </a:txBody>
                  <a:tcPr marL="77418" marR="77418" marT="38709" marB="387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3400" b="1" dirty="0"/>
                        <a:t>Відсоток</a:t>
                      </a:r>
                    </a:p>
                  </a:txBody>
                  <a:tcPr marL="77418" marR="77418" marT="38709" marB="387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3400" b="1" dirty="0"/>
                        <a:t>Час</a:t>
                      </a:r>
                    </a:p>
                  </a:txBody>
                  <a:tcPr marL="77418" marR="77418" marT="38709" marB="387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3400" b="1" dirty="0"/>
                        <a:t>Тип</a:t>
                      </a:r>
                    </a:p>
                  </a:txBody>
                  <a:tcPr marL="77418" marR="77418" marT="38709" marB="38709" anchor="ctr"/>
                </a:tc>
                <a:extLst>
                  <a:ext uri="{0D108BD9-81ED-4DB2-BD59-A6C34878D82A}">
                    <a16:rowId xmlns:a16="http://schemas.microsoft.com/office/drawing/2014/main" val="3706233411"/>
                  </a:ext>
                </a:extLst>
              </a:tr>
              <a:tr h="872027">
                <a:tc>
                  <a:txBody>
                    <a:bodyPr/>
                    <a:lstStyle/>
                    <a:p>
                      <a:pPr algn="ctr"/>
                      <a:r>
                        <a:rPr lang="uk-UA" sz="3000" b="1" dirty="0"/>
                        <a:t>25 жовтня 2022</a:t>
                      </a:r>
                    </a:p>
                  </a:txBody>
                  <a:tcPr marL="77418" marR="77418" marT="38709" marB="387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3000" b="1" dirty="0"/>
                        <a:t>51%</a:t>
                      </a:r>
                    </a:p>
                  </a:txBody>
                  <a:tcPr marL="77418" marR="77418" marT="38709" marB="387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3000" b="1" dirty="0"/>
                        <a:t>12:36</a:t>
                      </a:r>
                    </a:p>
                  </a:txBody>
                  <a:tcPr marL="77418" marR="77418" marT="38709" marB="38709" anchor="ctr"/>
                </a:tc>
                <a:tc>
                  <a:txBody>
                    <a:bodyPr/>
                    <a:lstStyle/>
                    <a:p>
                      <a:pPr marL="0" marR="0" lvl="0" indent="0" algn="ctr" defTabSz="10799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3000" b="1" dirty="0"/>
                        <a:t>часткове</a:t>
                      </a:r>
                    </a:p>
                  </a:txBody>
                  <a:tcPr marL="77418" marR="77418" marT="38709" marB="38709" anchor="ctr"/>
                </a:tc>
                <a:extLst>
                  <a:ext uri="{0D108BD9-81ED-4DB2-BD59-A6C34878D82A}">
                    <a16:rowId xmlns:a16="http://schemas.microsoft.com/office/drawing/2014/main" val="647983343"/>
                  </a:ext>
                </a:extLst>
              </a:tr>
              <a:tr h="872027">
                <a:tc>
                  <a:txBody>
                    <a:bodyPr/>
                    <a:lstStyle/>
                    <a:p>
                      <a:pPr algn="ctr"/>
                      <a:r>
                        <a:rPr lang="uk-UA" sz="3000" b="1" dirty="0"/>
                        <a:t>2 серпня 2027</a:t>
                      </a:r>
                    </a:p>
                  </a:txBody>
                  <a:tcPr marL="77418" marR="77418" marT="38709" marB="387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3000" b="1" dirty="0"/>
                        <a:t>27%</a:t>
                      </a:r>
                    </a:p>
                  </a:txBody>
                  <a:tcPr marL="77418" marR="77418" marT="38709" marB="387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3000" b="1" dirty="0"/>
                        <a:t>11:34</a:t>
                      </a:r>
                    </a:p>
                  </a:txBody>
                  <a:tcPr marL="77418" marR="77418" marT="38709" marB="38709" anchor="ctr"/>
                </a:tc>
                <a:tc>
                  <a:txBody>
                    <a:bodyPr/>
                    <a:lstStyle/>
                    <a:p>
                      <a:pPr marL="0" marR="0" lvl="0" indent="0" algn="ctr" defTabSz="10799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3000" b="1" dirty="0"/>
                        <a:t>часткове</a:t>
                      </a:r>
                    </a:p>
                  </a:txBody>
                  <a:tcPr marL="77418" marR="77418" marT="38709" marB="38709" anchor="ctr"/>
                </a:tc>
                <a:extLst>
                  <a:ext uri="{0D108BD9-81ED-4DB2-BD59-A6C34878D82A}">
                    <a16:rowId xmlns:a16="http://schemas.microsoft.com/office/drawing/2014/main" val="1163838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035054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6A69C-EEE1-4C93-ABBC-70E3D53E0BD4}"/>
              </a:ext>
            </a:extLst>
          </p:cNvPr>
          <p:cNvSpPr txBox="1"/>
          <p:nvPr/>
        </p:nvSpPr>
        <p:spPr>
          <a:xfrm>
            <a:off x="179521" y="-31877"/>
            <a:ext cx="11859549" cy="79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4222">
              <a:defRPr/>
            </a:pPr>
            <a:r>
              <a:rPr lang="uk-UA" sz="4400" b="1" kern="0" dirty="0">
                <a:solidFill>
                  <a:prstClr val="white"/>
                </a:solidFill>
              </a:rPr>
              <a:t>Дайте відповіді на запитання</a:t>
            </a:r>
          </a:p>
        </p:txBody>
      </p:sp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5EFAE726-EA86-42E1-998C-23392530030B}"/>
              </a:ext>
            </a:extLst>
          </p:cNvPr>
          <p:cNvSpPr/>
          <p:nvPr/>
        </p:nvSpPr>
        <p:spPr>
          <a:xfrm>
            <a:off x="166225" y="764047"/>
            <a:ext cx="1185954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67778" indent="-967778">
              <a:buAutoNum type="arabicPeriod"/>
              <a:defRPr/>
            </a:pPr>
            <a:r>
              <a:rPr lang="uk-UA" sz="5000" b="1" dirty="0"/>
              <a:t>Чому місяць світить слабше від сонця?</a:t>
            </a:r>
          </a:p>
          <a:p>
            <a:pPr marL="967778" indent="-967778">
              <a:buAutoNum type="arabicPeriod"/>
              <a:defRPr/>
            </a:pPr>
            <a:r>
              <a:rPr lang="uk-UA" sz="5000" b="1" dirty="0"/>
              <a:t>Чи можна на місяці висадитись без скафандра?</a:t>
            </a:r>
          </a:p>
          <a:p>
            <a:pPr marL="967778" indent="-967778">
              <a:buAutoNum type="arabicPeriod"/>
              <a:defRPr/>
            </a:pPr>
            <a:r>
              <a:rPr lang="uk-UA" sz="5000" b="1" dirty="0"/>
              <a:t>Як відбуваються місячні і сонячні затемнення?</a:t>
            </a:r>
          </a:p>
          <a:p>
            <a:pPr marL="967778" indent="-967778">
              <a:buAutoNum type="arabicPeriod"/>
              <a:defRPr/>
            </a:pPr>
            <a:r>
              <a:rPr lang="uk-UA" sz="5000" b="1" dirty="0"/>
              <a:t>Чим Місяць подібний до Землі? Чим вони різняться між собою</a:t>
            </a:r>
            <a:r>
              <a:rPr lang="ru-RU" sz="5000" b="1" dirty="0"/>
              <a:t>?</a:t>
            </a:r>
            <a:r>
              <a:rPr lang="uk-UA" sz="5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398369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3"/>
          <p:cNvSpPr/>
          <p:nvPr/>
        </p:nvSpPr>
        <p:spPr>
          <a:xfrm>
            <a:off x="1909647" y="719035"/>
            <a:ext cx="8335344" cy="2348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24"/>
          </a:p>
        </p:txBody>
      </p:sp>
      <p:sp>
        <p:nvSpPr>
          <p:cNvPr id="12" name="Rectangle 56"/>
          <p:cNvSpPr/>
          <p:nvPr/>
        </p:nvSpPr>
        <p:spPr>
          <a:xfrm>
            <a:off x="1909646" y="3067311"/>
            <a:ext cx="8335345" cy="3790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524"/>
          </a:p>
        </p:txBody>
      </p:sp>
      <p:sp>
        <p:nvSpPr>
          <p:cNvPr id="22" name="Button Color - Down"/>
          <p:cNvSpPr/>
          <p:nvPr/>
        </p:nvSpPr>
        <p:spPr>
          <a:xfrm>
            <a:off x="2406219" y="1169364"/>
            <a:ext cx="7488949" cy="1802188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48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Домашнє завдання</a:t>
            </a:r>
            <a:endParaRPr lang="nl-NL" sz="4800" b="1" dirty="0">
              <a:solidFill>
                <a:schemeClr val="bg1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Button Color - Down"/>
          <p:cNvSpPr/>
          <p:nvPr/>
        </p:nvSpPr>
        <p:spPr>
          <a:xfrm>
            <a:off x="1052161" y="3177495"/>
            <a:ext cx="10197064" cy="2348279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80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Читати параграф</a:t>
            </a:r>
            <a:r>
              <a:rPr lang="en-US" sz="80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uk-UA" sz="80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6384074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B00054-43D5-48DB-8F1D-86D39F3F4436}"/>
              </a:ext>
            </a:extLst>
          </p:cNvPr>
          <p:cNvSpPr txBox="1"/>
          <p:nvPr/>
        </p:nvSpPr>
        <p:spPr>
          <a:xfrm>
            <a:off x="169025" y="0"/>
            <a:ext cx="11853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uk-UA" sz="4400" b="1" kern="0" dirty="0">
                <a:solidFill>
                  <a:prstClr val="white"/>
                </a:solidFill>
              </a:rPr>
              <a:t>Рефлексія</a:t>
            </a:r>
          </a:p>
        </p:txBody>
      </p:sp>
      <p:sp>
        <p:nvSpPr>
          <p:cNvPr id="7" name="Прямокутник 6">
            <a:extLst>
              <a:ext uri="{FF2B5EF4-FFF2-40B4-BE49-F238E27FC236}">
                <a16:creationId xmlns:a16="http://schemas.microsoft.com/office/drawing/2014/main" id="{6522FF52-3315-490F-BFF2-40DB33D34921}"/>
              </a:ext>
            </a:extLst>
          </p:cNvPr>
          <p:cNvSpPr/>
          <p:nvPr/>
        </p:nvSpPr>
        <p:spPr>
          <a:xfrm>
            <a:off x="188481" y="882191"/>
            <a:ext cx="1183449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>
              <a:buFont typeface="Wingdings" panose="05000000000000000000" pitchFamily="2" charset="2"/>
              <a:buChar char="ü"/>
              <a:defRPr/>
            </a:pPr>
            <a:r>
              <a:rPr lang="uk-UA" sz="5400" b="1" dirty="0"/>
              <a:t>На уроці я зрозумів(зрозуміла) …</a:t>
            </a:r>
          </a:p>
          <a:p>
            <a:pPr marL="1143000" indent="-1143000">
              <a:buFont typeface="Wingdings" panose="05000000000000000000" pitchFamily="2" charset="2"/>
              <a:buChar char="ü"/>
              <a:defRPr/>
            </a:pPr>
            <a:r>
              <a:rPr lang="uk-UA" sz="5400" b="1" dirty="0"/>
              <a:t>Сьогодні я навчився(навчилася) …</a:t>
            </a:r>
          </a:p>
          <a:p>
            <a:pPr marL="1143000" indent="-1143000">
              <a:buFont typeface="Wingdings" panose="05000000000000000000" pitchFamily="2" charset="2"/>
              <a:buChar char="ü"/>
              <a:defRPr/>
            </a:pPr>
            <a:r>
              <a:rPr lang="uk-UA" sz="5400" b="1" dirty="0"/>
              <a:t>На </a:t>
            </a:r>
            <a:r>
              <a:rPr lang="uk-UA" sz="5400" b="1" dirty="0" err="1"/>
              <a:t>уроці</a:t>
            </a:r>
            <a:r>
              <a:rPr lang="uk-UA" sz="5400" b="1" dirty="0"/>
              <a:t> найцікавішим було …</a:t>
            </a:r>
          </a:p>
          <a:p>
            <a:pPr marL="1143000" indent="-1143000">
              <a:buFont typeface="Wingdings" panose="05000000000000000000" pitchFamily="2" charset="2"/>
              <a:buChar char="ü"/>
              <a:defRPr/>
            </a:pPr>
            <a:r>
              <a:rPr lang="uk-UA" sz="5400" b="1" dirty="0"/>
              <a:t>На </a:t>
            </a:r>
            <a:r>
              <a:rPr lang="uk-UA" sz="5400" b="1" dirty="0" err="1"/>
              <a:t>уроці</a:t>
            </a:r>
            <a:r>
              <a:rPr lang="uk-UA" sz="5400" b="1" dirty="0"/>
              <a:t> мені було найважче …</a:t>
            </a:r>
          </a:p>
          <a:p>
            <a:pPr marL="1143000" indent="-1143000">
              <a:buFont typeface="Wingdings" panose="05000000000000000000" pitchFamily="2" charset="2"/>
              <a:buChar char="ü"/>
              <a:defRPr/>
            </a:pPr>
            <a:r>
              <a:rPr lang="uk-UA" sz="5400" b="1" dirty="0"/>
              <a:t>Сьогодні я відчув(відчула) ...</a:t>
            </a:r>
          </a:p>
          <a:p>
            <a:pPr marL="1143000" indent="-1143000">
              <a:buFont typeface="Wingdings" panose="05000000000000000000" pitchFamily="2" charset="2"/>
              <a:buChar char="ü"/>
              <a:defRPr/>
            </a:pPr>
            <a:r>
              <a:rPr lang="uk-UA" sz="5400" b="1" dirty="0"/>
              <a:t>На </a:t>
            </a:r>
            <a:r>
              <a:rPr lang="uk-UA" sz="5400" b="1" dirty="0" err="1"/>
              <a:t>уроці</a:t>
            </a:r>
            <a:r>
              <a:rPr lang="uk-UA" sz="5400" b="1" dirty="0"/>
              <a:t> мене здивувало ...</a:t>
            </a:r>
          </a:p>
        </p:txBody>
      </p:sp>
    </p:spTree>
    <p:extLst>
      <p:ext uri="{BB962C8B-B14F-4D97-AF65-F5344CB8AC3E}">
        <p14:creationId xmlns:p14="http://schemas.microsoft.com/office/powerpoint/2010/main" val="216431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D04F8097-1C16-4D83-8364-D292FD3C0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CCE4F169-C69F-4371-BCB0-E4088EE06A06}"/>
              </a:ext>
            </a:extLst>
          </p:cNvPr>
          <p:cNvSpPr/>
          <p:nvPr/>
        </p:nvSpPr>
        <p:spPr>
          <a:xfrm>
            <a:off x="6877557" y="5596313"/>
            <a:ext cx="5037513" cy="897773"/>
          </a:xfrm>
          <a:prstGeom prst="rect">
            <a:avLst/>
          </a:prstGeom>
          <a:gradFill flip="none" rotWithShape="1">
            <a:gsLst>
              <a:gs pos="0">
                <a:srgbClr val="3366CC">
                  <a:shade val="30000"/>
                  <a:satMod val="115000"/>
                </a:srgbClr>
              </a:gs>
              <a:gs pos="50000">
                <a:srgbClr val="3366CC">
                  <a:shade val="67500"/>
                  <a:satMod val="115000"/>
                </a:srgbClr>
              </a:gs>
              <a:gs pos="100000">
                <a:srgbClr val="3366CC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4400" b="1" dirty="0"/>
              <a:t>ДЯКУЮ ЗА УВАГУ!</a:t>
            </a:r>
          </a:p>
        </p:txBody>
      </p:sp>
    </p:spTree>
    <p:extLst>
      <p:ext uri="{BB962C8B-B14F-4D97-AF65-F5344CB8AC3E}">
        <p14:creationId xmlns:p14="http://schemas.microsoft.com/office/powerpoint/2010/main" val="33665510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6A69C-EEE1-4C93-ABBC-70E3D53E0BD4}"/>
              </a:ext>
            </a:extLst>
          </p:cNvPr>
          <p:cNvSpPr txBox="1"/>
          <p:nvPr/>
        </p:nvSpPr>
        <p:spPr>
          <a:xfrm>
            <a:off x="179521" y="-31877"/>
            <a:ext cx="11859549" cy="79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4222">
              <a:defRPr/>
            </a:pPr>
            <a:r>
              <a:rPr lang="uk-UA" sz="4400" b="1" kern="0" dirty="0">
                <a:solidFill>
                  <a:prstClr val="white"/>
                </a:solidFill>
              </a:rPr>
              <a:t>Найближче до землі небесне тіло</a:t>
            </a:r>
          </a:p>
        </p:txBody>
      </p:sp>
      <p:sp>
        <p:nvSpPr>
          <p:cNvPr id="4" name="Button Color - Down">
            <a:extLst>
              <a:ext uri="{FF2B5EF4-FFF2-40B4-BE49-F238E27FC236}">
                <a16:creationId xmlns:a16="http://schemas.microsoft.com/office/drawing/2014/main" id="{0E00F0AE-C2A0-43CA-AD9E-E065C347E7E9}"/>
              </a:ext>
            </a:extLst>
          </p:cNvPr>
          <p:cNvSpPr/>
          <p:nvPr/>
        </p:nvSpPr>
        <p:spPr>
          <a:xfrm>
            <a:off x="5483780" y="1778326"/>
            <a:ext cx="6555290" cy="179037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Місяць – єдиний природний супутник Землі.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E91B0D4-B53E-4961-B559-AEC0FC2C1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521" y="1778326"/>
            <a:ext cx="5175229" cy="4920128"/>
          </a:xfrm>
          <a:prstGeom prst="rect">
            <a:avLst/>
          </a:prstGeom>
        </p:spPr>
      </p:pic>
      <p:sp>
        <p:nvSpPr>
          <p:cNvPr id="6" name="Button Color - Down">
            <a:extLst>
              <a:ext uri="{FF2B5EF4-FFF2-40B4-BE49-F238E27FC236}">
                <a16:creationId xmlns:a16="http://schemas.microsoft.com/office/drawing/2014/main" id="{2390F933-78E1-4209-B6B4-7331FAE281DB}"/>
              </a:ext>
            </a:extLst>
          </p:cNvPr>
          <p:cNvSpPr/>
          <p:nvPr/>
        </p:nvSpPr>
        <p:spPr>
          <a:xfrm>
            <a:off x="5483779" y="3661905"/>
            <a:ext cx="6528701" cy="114476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Місяць не випромінює власного світла.</a:t>
            </a:r>
          </a:p>
        </p:txBody>
      </p:sp>
      <p:sp>
        <p:nvSpPr>
          <p:cNvPr id="7" name="Button Color - Down">
            <a:extLst>
              <a:ext uri="{FF2B5EF4-FFF2-40B4-BE49-F238E27FC236}">
                <a16:creationId xmlns:a16="http://schemas.microsoft.com/office/drawing/2014/main" id="{305A6630-2A47-40B4-8374-7CFE8057AC6C}"/>
              </a:ext>
            </a:extLst>
          </p:cNvPr>
          <p:cNvSpPr/>
          <p:nvPr/>
        </p:nvSpPr>
        <p:spPr>
          <a:xfrm>
            <a:off x="179521" y="857251"/>
            <a:ext cx="11859549" cy="82787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Що вам відомо про місяць?</a:t>
            </a:r>
          </a:p>
        </p:txBody>
      </p:sp>
      <p:sp>
        <p:nvSpPr>
          <p:cNvPr id="8" name="Button Color - Down">
            <a:extLst>
              <a:ext uri="{FF2B5EF4-FFF2-40B4-BE49-F238E27FC236}">
                <a16:creationId xmlns:a16="http://schemas.microsoft.com/office/drawing/2014/main" id="{29398AC1-846B-4C68-8F50-AF66638BE0E3}"/>
              </a:ext>
            </a:extLst>
          </p:cNvPr>
          <p:cNvSpPr/>
          <p:nvPr/>
        </p:nvSpPr>
        <p:spPr>
          <a:xfrm>
            <a:off x="5483779" y="4899870"/>
            <a:ext cx="6528701" cy="179858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Місяць розташований у 400 разів ближче до Землі, ніж Сонце.</a:t>
            </a:r>
          </a:p>
        </p:txBody>
      </p:sp>
    </p:spTree>
    <p:extLst>
      <p:ext uri="{BB962C8B-B14F-4D97-AF65-F5344CB8AC3E}">
        <p14:creationId xmlns:p14="http://schemas.microsoft.com/office/powerpoint/2010/main" val="193383774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6A69C-EEE1-4C93-ABBC-70E3D53E0BD4}"/>
              </a:ext>
            </a:extLst>
          </p:cNvPr>
          <p:cNvSpPr txBox="1"/>
          <p:nvPr/>
        </p:nvSpPr>
        <p:spPr>
          <a:xfrm>
            <a:off x="179521" y="-31877"/>
            <a:ext cx="11859549" cy="79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4222">
              <a:defRPr/>
            </a:pPr>
            <a:r>
              <a:rPr lang="uk-UA" sz="4400" b="1" kern="0" dirty="0">
                <a:solidFill>
                  <a:prstClr val="white"/>
                </a:solidFill>
              </a:rPr>
              <a:t>Найближче до землі небесне тіло</a:t>
            </a:r>
          </a:p>
        </p:txBody>
      </p:sp>
      <p:sp>
        <p:nvSpPr>
          <p:cNvPr id="9" name="Button Color - Down">
            <a:extLst>
              <a:ext uri="{FF2B5EF4-FFF2-40B4-BE49-F238E27FC236}">
                <a16:creationId xmlns:a16="http://schemas.microsoft.com/office/drawing/2014/main" id="{DCE4830A-2D58-4D3E-AB1B-46811F0A7F44}"/>
              </a:ext>
            </a:extLst>
          </p:cNvPr>
          <p:cNvSpPr/>
          <p:nvPr/>
        </p:nvSpPr>
        <p:spPr>
          <a:xfrm>
            <a:off x="152930" y="1815389"/>
            <a:ext cx="6692369" cy="137693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Місяць має кулясту форму.</a:t>
            </a:r>
          </a:p>
        </p:txBody>
      </p:sp>
      <p:sp>
        <p:nvSpPr>
          <p:cNvPr id="10" name="Button Color - Down">
            <a:extLst>
              <a:ext uri="{FF2B5EF4-FFF2-40B4-BE49-F238E27FC236}">
                <a16:creationId xmlns:a16="http://schemas.microsoft.com/office/drawing/2014/main" id="{32CD084B-E1A0-44F9-B82E-DD26DE23022E}"/>
              </a:ext>
            </a:extLst>
          </p:cNvPr>
          <p:cNvSpPr/>
          <p:nvPr/>
        </p:nvSpPr>
        <p:spPr>
          <a:xfrm>
            <a:off x="152933" y="3334764"/>
            <a:ext cx="6692366" cy="137693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Обертається навколо Землі за 27 діб 8 годин.</a:t>
            </a:r>
          </a:p>
        </p:txBody>
      </p:sp>
      <p:sp>
        <p:nvSpPr>
          <p:cNvPr id="11" name="Button Color - Down">
            <a:extLst>
              <a:ext uri="{FF2B5EF4-FFF2-40B4-BE49-F238E27FC236}">
                <a16:creationId xmlns:a16="http://schemas.microsoft.com/office/drawing/2014/main" id="{0A66E59B-37C3-4DC2-827B-5E83BEB729E3}"/>
              </a:ext>
            </a:extLst>
          </p:cNvPr>
          <p:cNvSpPr/>
          <p:nvPr/>
        </p:nvSpPr>
        <p:spPr>
          <a:xfrm>
            <a:off x="152931" y="4856560"/>
            <a:ext cx="6692366" cy="188713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Місяць завжди повернений до Землі одним боком</a:t>
            </a:r>
          </a:p>
        </p:txBody>
      </p:sp>
      <p:pic>
        <p:nvPicPr>
          <p:cNvPr id="12" name="Picture 3" descr="earth-atlantic-800">
            <a:extLst>
              <a:ext uri="{FF2B5EF4-FFF2-40B4-BE49-F238E27FC236}">
                <a16:creationId xmlns:a16="http://schemas.microsoft.com/office/drawing/2014/main" id="{B3F4626B-7B0B-4129-BC0D-6F1BA82A2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46899" y="1820538"/>
            <a:ext cx="5090635" cy="4923161"/>
          </a:xfrm>
          <a:prstGeom prst="rect">
            <a:avLst/>
          </a:prstGeom>
          <a:noFill/>
        </p:spPr>
      </p:pic>
      <p:sp>
        <p:nvSpPr>
          <p:cNvPr id="13" name="Button Color - Down">
            <a:extLst>
              <a:ext uri="{FF2B5EF4-FFF2-40B4-BE49-F238E27FC236}">
                <a16:creationId xmlns:a16="http://schemas.microsoft.com/office/drawing/2014/main" id="{669664E1-F7A8-4CF2-A4AE-B73E9D1CE8C5}"/>
              </a:ext>
            </a:extLst>
          </p:cNvPr>
          <p:cNvSpPr/>
          <p:nvPr/>
        </p:nvSpPr>
        <p:spPr>
          <a:xfrm>
            <a:off x="152932" y="845079"/>
            <a:ext cx="11886138" cy="82787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Що вам відомо про місяць?</a:t>
            </a:r>
          </a:p>
        </p:txBody>
      </p:sp>
    </p:spTree>
    <p:extLst>
      <p:ext uri="{BB962C8B-B14F-4D97-AF65-F5344CB8AC3E}">
        <p14:creationId xmlns:p14="http://schemas.microsoft.com/office/powerpoint/2010/main" val="23395604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 animBg="1"/>
      <p:bldP spid="11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6A69C-EEE1-4C93-ABBC-70E3D53E0BD4}"/>
              </a:ext>
            </a:extLst>
          </p:cNvPr>
          <p:cNvSpPr txBox="1"/>
          <p:nvPr/>
        </p:nvSpPr>
        <p:spPr>
          <a:xfrm>
            <a:off x="179521" y="-31877"/>
            <a:ext cx="11859549" cy="79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4222">
              <a:defRPr/>
            </a:pPr>
            <a:r>
              <a:rPr lang="uk-UA" sz="4400" b="1" kern="0" dirty="0">
                <a:solidFill>
                  <a:prstClr val="white"/>
                </a:solidFill>
              </a:rPr>
              <a:t>Дослідження поверхні місяця</a:t>
            </a:r>
          </a:p>
        </p:txBody>
      </p:sp>
      <p:sp>
        <p:nvSpPr>
          <p:cNvPr id="8" name="Button Color - Down">
            <a:extLst>
              <a:ext uri="{FF2B5EF4-FFF2-40B4-BE49-F238E27FC236}">
                <a16:creationId xmlns:a16="http://schemas.microsoft.com/office/drawing/2014/main" id="{AE96CB3B-5967-4584-8B6D-68FB488ED433}"/>
              </a:ext>
            </a:extLst>
          </p:cNvPr>
          <p:cNvSpPr/>
          <p:nvPr/>
        </p:nvSpPr>
        <p:spPr>
          <a:xfrm>
            <a:off x="179521" y="841595"/>
            <a:ext cx="11846253" cy="82787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Як виглядає протилежна сторона місяця?</a:t>
            </a:r>
          </a:p>
        </p:txBody>
      </p:sp>
      <p:sp>
        <p:nvSpPr>
          <p:cNvPr id="14" name="Button Color - Down">
            <a:extLst>
              <a:ext uri="{FF2B5EF4-FFF2-40B4-BE49-F238E27FC236}">
                <a16:creationId xmlns:a16="http://schemas.microsoft.com/office/drawing/2014/main" id="{34E0D854-AC58-435B-9E28-60099CE6E128}"/>
              </a:ext>
            </a:extLst>
          </p:cNvPr>
          <p:cNvSpPr/>
          <p:nvPr/>
        </p:nvSpPr>
        <p:spPr>
          <a:xfrm>
            <a:off x="7620000" y="1747014"/>
            <a:ext cx="4392480" cy="495143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Космічний апарат Луна-3 був запущений 4 жовтня 1959 року. Він зробив перші фото іншої сторони місяця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2790C0D-F225-48FB-A9CC-4E75C8E784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5" y="1747013"/>
            <a:ext cx="7288675" cy="495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786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6A69C-EEE1-4C93-ABBC-70E3D53E0BD4}"/>
              </a:ext>
            </a:extLst>
          </p:cNvPr>
          <p:cNvSpPr txBox="1"/>
          <p:nvPr/>
        </p:nvSpPr>
        <p:spPr>
          <a:xfrm>
            <a:off x="179521" y="-31877"/>
            <a:ext cx="11859549" cy="79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4222">
              <a:defRPr/>
            </a:pPr>
            <a:r>
              <a:rPr lang="uk-UA" sz="4400" b="1" kern="0" dirty="0">
                <a:solidFill>
                  <a:prstClr val="white"/>
                </a:solidFill>
              </a:rPr>
              <a:t>Дослідження поверхні місяця</a:t>
            </a:r>
          </a:p>
        </p:txBody>
      </p:sp>
      <p:sp>
        <p:nvSpPr>
          <p:cNvPr id="6" name="Button Color - Down">
            <a:extLst>
              <a:ext uri="{FF2B5EF4-FFF2-40B4-BE49-F238E27FC236}">
                <a16:creationId xmlns:a16="http://schemas.microsoft.com/office/drawing/2014/main" id="{2C83E3D5-0D73-4959-A0C4-C26F0F21F511}"/>
              </a:ext>
            </a:extLst>
          </p:cNvPr>
          <p:cNvSpPr/>
          <p:nvPr/>
        </p:nvSpPr>
        <p:spPr>
          <a:xfrm>
            <a:off x="179518" y="1746674"/>
            <a:ext cx="5713280" cy="41012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Невидимий бік супутника люди побачили у 1959 році на знімках, які зробив автоматичний апарат, запущений на Місяць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C4B4D48-815A-41F0-A3DA-5BACD7B33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39050"/>
            <a:ext cx="5916482" cy="591648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719162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6A69C-EEE1-4C93-ABBC-70E3D53E0BD4}"/>
              </a:ext>
            </a:extLst>
          </p:cNvPr>
          <p:cNvSpPr txBox="1"/>
          <p:nvPr/>
        </p:nvSpPr>
        <p:spPr>
          <a:xfrm>
            <a:off x="179521" y="-31877"/>
            <a:ext cx="11859549" cy="79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4222">
              <a:defRPr/>
            </a:pPr>
            <a:r>
              <a:rPr lang="uk-UA" sz="4400" b="1" kern="0" dirty="0">
                <a:solidFill>
                  <a:prstClr val="white"/>
                </a:solidFill>
              </a:rPr>
              <a:t>Дослідження поверхні місяця</a:t>
            </a:r>
          </a:p>
        </p:txBody>
      </p:sp>
      <p:sp>
        <p:nvSpPr>
          <p:cNvPr id="5" name="Button Color - Down">
            <a:extLst>
              <a:ext uri="{FF2B5EF4-FFF2-40B4-BE49-F238E27FC236}">
                <a16:creationId xmlns:a16="http://schemas.microsoft.com/office/drawing/2014/main" id="{D94D98D2-5D17-48CE-BEFC-266C66ABA296}"/>
              </a:ext>
            </a:extLst>
          </p:cNvPr>
          <p:cNvSpPr/>
          <p:nvPr/>
        </p:nvSpPr>
        <p:spPr>
          <a:xfrm>
            <a:off x="179521" y="883481"/>
            <a:ext cx="11859549" cy="82787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Чому поверхня Місяця в кратерах?</a:t>
            </a:r>
          </a:p>
        </p:txBody>
      </p:sp>
      <p:sp>
        <p:nvSpPr>
          <p:cNvPr id="8" name="Button Color - Down">
            <a:extLst>
              <a:ext uri="{FF2B5EF4-FFF2-40B4-BE49-F238E27FC236}">
                <a16:creationId xmlns:a16="http://schemas.microsoft.com/office/drawing/2014/main" id="{F868ACCA-7EF4-4577-8305-B6B7CFC26D85}"/>
              </a:ext>
            </a:extLst>
          </p:cNvPr>
          <p:cNvSpPr/>
          <p:nvPr/>
        </p:nvSpPr>
        <p:spPr>
          <a:xfrm>
            <a:off x="5177331" y="1830786"/>
            <a:ext cx="6835148" cy="284003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На Місяці не має власної атмосфери, яка захищала б його від космічних тіл у вигляді метеоритів. 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BE8FA3DE-3B30-43FA-B4AE-C2B71456E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21" y="1830787"/>
            <a:ext cx="4862379" cy="4866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utton Color - Down">
            <a:extLst>
              <a:ext uri="{FF2B5EF4-FFF2-40B4-BE49-F238E27FC236}">
                <a16:creationId xmlns:a16="http://schemas.microsoft.com/office/drawing/2014/main" id="{618730C2-16A5-4FFD-8661-366466AF8018}"/>
              </a:ext>
            </a:extLst>
          </p:cNvPr>
          <p:cNvSpPr/>
          <p:nvPr/>
        </p:nvSpPr>
        <p:spPr>
          <a:xfrm>
            <a:off x="5177333" y="4790259"/>
            <a:ext cx="6835148" cy="190750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Найбільший кратер –</a:t>
            </a:r>
            <a:r>
              <a:rPr lang="uk-UA" sz="4400" b="1" dirty="0" err="1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Ейткен</a:t>
            </a:r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, який має діаметр майже 2000 км.</a:t>
            </a:r>
          </a:p>
        </p:txBody>
      </p:sp>
    </p:spTree>
    <p:extLst>
      <p:ext uri="{BB962C8B-B14F-4D97-AF65-F5344CB8AC3E}">
        <p14:creationId xmlns:p14="http://schemas.microsoft.com/office/powerpoint/2010/main" val="38166719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6A69C-EEE1-4C93-ABBC-70E3D53E0BD4}"/>
              </a:ext>
            </a:extLst>
          </p:cNvPr>
          <p:cNvSpPr txBox="1"/>
          <p:nvPr/>
        </p:nvSpPr>
        <p:spPr>
          <a:xfrm>
            <a:off x="179521" y="-31877"/>
            <a:ext cx="11859549" cy="79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4222">
              <a:defRPr/>
            </a:pPr>
            <a:r>
              <a:rPr lang="uk-UA" sz="4400" b="1" kern="0" dirty="0">
                <a:solidFill>
                  <a:prstClr val="white"/>
                </a:solidFill>
              </a:rPr>
              <a:t>Дослідження поверхні місяця</a:t>
            </a:r>
          </a:p>
        </p:txBody>
      </p:sp>
      <p:sp>
        <p:nvSpPr>
          <p:cNvPr id="7" name="Button Color - Down">
            <a:extLst>
              <a:ext uri="{FF2B5EF4-FFF2-40B4-BE49-F238E27FC236}">
                <a16:creationId xmlns:a16="http://schemas.microsoft.com/office/drawing/2014/main" id="{79929CAF-1D74-47CC-BCE9-218AFFC04B71}"/>
              </a:ext>
            </a:extLst>
          </p:cNvPr>
          <p:cNvSpPr/>
          <p:nvPr/>
        </p:nvSpPr>
        <p:spPr>
          <a:xfrm>
            <a:off x="179519" y="952624"/>
            <a:ext cx="6594561" cy="198107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За весь час існування місяця на ньому побували 12 осіб.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EB33D7AC-623D-45FB-ADC0-C70F3FD84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35368" y="952624"/>
            <a:ext cx="5103702" cy="580290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</p:pic>
      <p:sp>
        <p:nvSpPr>
          <p:cNvPr id="12" name="Button Color - Down">
            <a:extLst>
              <a:ext uri="{FF2B5EF4-FFF2-40B4-BE49-F238E27FC236}">
                <a16:creationId xmlns:a16="http://schemas.microsoft.com/office/drawing/2014/main" id="{CDA2C93F-7FE9-4CBA-A0F5-5752994E5AA1}"/>
              </a:ext>
            </a:extLst>
          </p:cNvPr>
          <p:cNvSpPr/>
          <p:nvPr/>
        </p:nvSpPr>
        <p:spPr>
          <a:xfrm>
            <a:off x="179519" y="3027988"/>
            <a:ext cx="6594561" cy="143031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Першим був Ніл Армстронг в 1969 році</a:t>
            </a:r>
          </a:p>
        </p:txBody>
      </p:sp>
      <p:sp>
        <p:nvSpPr>
          <p:cNvPr id="13" name="Button Color - Down">
            <a:extLst>
              <a:ext uri="{FF2B5EF4-FFF2-40B4-BE49-F238E27FC236}">
                <a16:creationId xmlns:a16="http://schemas.microsoft.com/office/drawing/2014/main" id="{04934571-6EDB-4FD5-9638-A13433074960}"/>
              </a:ext>
            </a:extLst>
          </p:cNvPr>
          <p:cNvSpPr/>
          <p:nvPr/>
        </p:nvSpPr>
        <p:spPr>
          <a:xfrm>
            <a:off x="179519" y="4552589"/>
            <a:ext cx="6594561" cy="2202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Останнім на  поверхні місяця був Джин </a:t>
            </a:r>
            <a:r>
              <a:rPr lang="uk-UA" sz="4400" b="1" dirty="0" err="1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Сернан</a:t>
            </a:r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в 1972 році</a:t>
            </a:r>
          </a:p>
        </p:txBody>
      </p:sp>
    </p:spTree>
    <p:extLst>
      <p:ext uri="{BB962C8B-B14F-4D97-AF65-F5344CB8AC3E}">
        <p14:creationId xmlns:p14="http://schemas.microsoft.com/office/powerpoint/2010/main" val="42778959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utton Color - Down">
            <a:extLst>
              <a:ext uri="{FF2B5EF4-FFF2-40B4-BE49-F238E27FC236}">
                <a16:creationId xmlns:a16="http://schemas.microsoft.com/office/drawing/2014/main" id="{D0372DDC-2A5D-4C62-85FE-5F92CC0F17E5}"/>
              </a:ext>
            </a:extLst>
          </p:cNvPr>
          <p:cNvSpPr/>
          <p:nvPr/>
        </p:nvSpPr>
        <p:spPr>
          <a:xfrm>
            <a:off x="204947" y="913193"/>
            <a:ext cx="11834122" cy="11677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Сила тяжіння на Місяці в 6 разів менша чим на Землі</a:t>
            </a:r>
          </a:p>
        </p:txBody>
      </p:sp>
      <p:sp>
        <p:nvSpPr>
          <p:cNvPr id="3" name="Button Color - Down">
            <a:extLst>
              <a:ext uri="{FF2B5EF4-FFF2-40B4-BE49-F238E27FC236}">
                <a16:creationId xmlns:a16="http://schemas.microsoft.com/office/drawing/2014/main" id="{49C44076-8189-45D3-8D75-50E59F9154B9}"/>
              </a:ext>
            </a:extLst>
          </p:cNvPr>
          <p:cNvSpPr/>
          <p:nvPr/>
        </p:nvSpPr>
        <p:spPr>
          <a:xfrm>
            <a:off x="5209591" y="2195585"/>
            <a:ext cx="6829479" cy="453040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uk-UA" sz="4400" b="1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Уявіть, що вага людини 100 кг. Стоячи на поверхні Місяця вона важила б всього 17 кг. Людина змогла б пройти в 6 разів більше відстані і нести вагу в 6 разів важче земної.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B01CEDE-6CFA-45E0-A971-920C34A32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4947" y="2195585"/>
            <a:ext cx="4869077" cy="453040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225180-4A82-4A3F-90F9-CAAA79DC039F}"/>
              </a:ext>
            </a:extLst>
          </p:cNvPr>
          <p:cNvSpPr txBox="1"/>
          <p:nvPr/>
        </p:nvSpPr>
        <p:spPr>
          <a:xfrm>
            <a:off x="179521" y="-31877"/>
            <a:ext cx="11859549" cy="79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4222">
              <a:defRPr/>
            </a:pPr>
            <a:r>
              <a:rPr lang="uk-UA" sz="4400" b="1" kern="0" dirty="0">
                <a:solidFill>
                  <a:prstClr val="white"/>
                </a:solidFill>
              </a:rPr>
              <a:t>Дослідження поверхні місяця</a:t>
            </a:r>
          </a:p>
        </p:txBody>
      </p:sp>
    </p:spTree>
    <p:extLst>
      <p:ext uri="{BB962C8B-B14F-4D97-AF65-F5344CB8AC3E}">
        <p14:creationId xmlns:p14="http://schemas.microsoft.com/office/powerpoint/2010/main" val="378619941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</p:bldLst>
  </p:timing>
</p:sld>
</file>

<file path=ppt/theme/theme1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903</TotalTime>
  <Words>809</Words>
  <Application>Microsoft Office PowerPoint</Application>
  <PresentationFormat>Широкий екран</PresentationFormat>
  <Paragraphs>122</Paragraphs>
  <Slides>28</Slides>
  <Notes>3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Verdana</vt:lpstr>
      <vt:lpstr>Wingdings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Сергій Павленок</dc:creator>
  <cp:lastModifiedBy>Сергій Павленок</cp:lastModifiedBy>
  <cp:revision>127</cp:revision>
  <dcterms:created xsi:type="dcterms:W3CDTF">2020-10-26T09:38:24Z</dcterms:created>
  <dcterms:modified xsi:type="dcterms:W3CDTF">2022-02-27T10:57:45Z</dcterms:modified>
</cp:coreProperties>
</file>